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8" r:id="rId3"/>
    <p:sldMasterId id="2147483702" r:id="rId4"/>
    <p:sldMasterId id="2147483716" r:id="rId5"/>
    <p:sldMasterId id="2147483730" r:id="rId6"/>
  </p:sldMasterIdLst>
  <p:notesMasterIdLst>
    <p:notesMasterId r:id="rId82"/>
  </p:notesMasterIdLst>
  <p:sldIdLst>
    <p:sldId id="256" r:id="rId7"/>
    <p:sldId id="257" r:id="rId8"/>
    <p:sldId id="300" r:id="rId9"/>
    <p:sldId id="334" r:id="rId10"/>
    <p:sldId id="406" r:id="rId11"/>
    <p:sldId id="274" r:id="rId12"/>
    <p:sldId id="335" r:id="rId13"/>
    <p:sldId id="336" r:id="rId14"/>
    <p:sldId id="337" r:id="rId15"/>
    <p:sldId id="338" r:id="rId16"/>
    <p:sldId id="340" r:id="rId17"/>
    <p:sldId id="341" r:id="rId18"/>
    <p:sldId id="342" r:id="rId19"/>
    <p:sldId id="343" r:id="rId20"/>
    <p:sldId id="344" r:id="rId21"/>
    <p:sldId id="345" r:id="rId22"/>
    <p:sldId id="346" r:id="rId23"/>
    <p:sldId id="347" r:id="rId24"/>
    <p:sldId id="348" r:id="rId25"/>
    <p:sldId id="350" r:id="rId26"/>
    <p:sldId id="351" r:id="rId27"/>
    <p:sldId id="349" r:id="rId28"/>
    <p:sldId id="352" r:id="rId29"/>
    <p:sldId id="353" r:id="rId30"/>
    <p:sldId id="354" r:id="rId31"/>
    <p:sldId id="359" r:id="rId32"/>
    <p:sldId id="355" r:id="rId33"/>
    <p:sldId id="356" r:id="rId34"/>
    <p:sldId id="357" r:id="rId35"/>
    <p:sldId id="358" r:id="rId36"/>
    <p:sldId id="360" r:id="rId37"/>
    <p:sldId id="361" r:id="rId38"/>
    <p:sldId id="362" r:id="rId39"/>
    <p:sldId id="363" r:id="rId40"/>
    <p:sldId id="366" r:id="rId41"/>
    <p:sldId id="364" r:id="rId42"/>
    <p:sldId id="367" r:id="rId43"/>
    <p:sldId id="368" r:id="rId44"/>
    <p:sldId id="369" r:id="rId45"/>
    <p:sldId id="370" r:id="rId46"/>
    <p:sldId id="371" r:id="rId47"/>
    <p:sldId id="372" r:id="rId48"/>
    <p:sldId id="373" r:id="rId49"/>
    <p:sldId id="374" r:id="rId50"/>
    <p:sldId id="376" r:id="rId51"/>
    <p:sldId id="375" r:id="rId52"/>
    <p:sldId id="378" r:id="rId53"/>
    <p:sldId id="403" r:id="rId54"/>
    <p:sldId id="404" r:id="rId55"/>
    <p:sldId id="405" r:id="rId56"/>
    <p:sldId id="377" r:id="rId57"/>
    <p:sldId id="379" r:id="rId58"/>
    <p:sldId id="380" r:id="rId59"/>
    <p:sldId id="381" r:id="rId60"/>
    <p:sldId id="382" r:id="rId61"/>
    <p:sldId id="383" r:id="rId62"/>
    <p:sldId id="385" r:id="rId63"/>
    <p:sldId id="384" r:id="rId64"/>
    <p:sldId id="386" r:id="rId65"/>
    <p:sldId id="391" r:id="rId66"/>
    <p:sldId id="387" r:id="rId67"/>
    <p:sldId id="388" r:id="rId68"/>
    <p:sldId id="389" r:id="rId69"/>
    <p:sldId id="390" r:id="rId70"/>
    <p:sldId id="392" r:id="rId71"/>
    <p:sldId id="393" r:id="rId72"/>
    <p:sldId id="394" r:id="rId73"/>
    <p:sldId id="395" r:id="rId74"/>
    <p:sldId id="396" r:id="rId75"/>
    <p:sldId id="397" r:id="rId76"/>
    <p:sldId id="398" r:id="rId77"/>
    <p:sldId id="399" r:id="rId78"/>
    <p:sldId id="400" r:id="rId79"/>
    <p:sldId id="401" r:id="rId80"/>
    <p:sldId id="402"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2"/>
    <a:srgbClr val="1F1F1F"/>
    <a:srgbClr val="E0E0E0"/>
    <a:srgbClr val="5FD835"/>
    <a:srgbClr val="89C4FF"/>
    <a:srgbClr val="71B8FF"/>
    <a:srgbClr val="5DA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70" autoAdjust="0"/>
    <p:restoredTop sz="80093" autoAdjust="0"/>
  </p:normalViewPr>
  <p:slideViewPr>
    <p:cSldViewPr snapToGrid="0">
      <p:cViewPr varScale="1">
        <p:scale>
          <a:sx n="88" d="100"/>
          <a:sy n="88" d="100"/>
        </p:scale>
        <p:origin x="165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viewProps" Target="view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61" Type="http://schemas.openxmlformats.org/officeDocument/2006/relationships/slide" Target="slides/slide55.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SG"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7EC343-A7FB-4FA4-977C-0B6BC63BA010}" type="datetimeFigureOut">
              <a:rPr lang="zh-SG" altLang="en-US" smtClean="0"/>
              <a:t>6/3/2024</a:t>
            </a:fld>
            <a:endParaRPr lang="zh-SG"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SG"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SG"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SG"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C15CC2-FEA2-4369-A824-3C4B7B8D0BB4}" type="slidenum">
              <a:rPr lang="zh-SG" altLang="en-US" smtClean="0"/>
              <a:t>‹#›</a:t>
            </a:fld>
            <a:endParaRPr lang="zh-SG" altLang="en-US"/>
          </a:p>
        </p:txBody>
      </p:sp>
    </p:spTree>
    <p:extLst>
      <p:ext uri="{BB962C8B-B14F-4D97-AF65-F5344CB8AC3E}">
        <p14:creationId xmlns:p14="http://schemas.microsoft.com/office/powerpoint/2010/main" val="1020653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SG" altLang="en-US"/>
          </a:p>
        </p:txBody>
      </p:sp>
      <p:sp>
        <p:nvSpPr>
          <p:cNvPr id="4" name="灯片编号占位符 3"/>
          <p:cNvSpPr>
            <a:spLocks noGrp="1"/>
          </p:cNvSpPr>
          <p:nvPr>
            <p:ph type="sldNum" sz="quarter" idx="5"/>
          </p:nvPr>
        </p:nvSpPr>
        <p:spPr/>
        <p:txBody>
          <a:bodyPr/>
          <a:lstStyle/>
          <a:p>
            <a:fld id="{BEC15CC2-FEA2-4369-A824-3C4B7B8D0BB4}" type="slidenum">
              <a:rPr lang="zh-SG" altLang="en-US" smtClean="0"/>
              <a:t>2</a:t>
            </a:fld>
            <a:endParaRPr lang="zh-SG" altLang="en-US"/>
          </a:p>
        </p:txBody>
      </p:sp>
    </p:spTree>
    <p:extLst>
      <p:ext uri="{BB962C8B-B14F-4D97-AF65-F5344CB8AC3E}">
        <p14:creationId xmlns:p14="http://schemas.microsoft.com/office/powerpoint/2010/main" val="1766620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SG" sz="1200" b="0" i="0" dirty="0">
                <a:solidFill>
                  <a:srgbClr val="000000"/>
                </a:solidFill>
                <a:effectLst/>
                <a:latin typeface="NimbusRomNo9L-Regu"/>
              </a:rPr>
              <a:t>A case where a density model might be preferable over an energy model is a medical imaging system that needs to communicate to doctors the likelihood that a patient has cancer.</a:t>
            </a:r>
            <a:r>
              <a:rPr lang="en-US" altLang="zh-SG" dirty="0"/>
              <a:t> </a:t>
            </a:r>
            <a:endParaRPr lang="en-SG" altLang="zh-SG" dirty="0"/>
          </a:p>
        </p:txBody>
      </p:sp>
      <p:sp>
        <p:nvSpPr>
          <p:cNvPr id="4" name="灯片编号占位符 3"/>
          <p:cNvSpPr>
            <a:spLocks noGrp="1"/>
          </p:cNvSpPr>
          <p:nvPr>
            <p:ph type="sldNum" sz="quarter" idx="5"/>
          </p:nvPr>
        </p:nvSpPr>
        <p:spPr/>
        <p:txBody>
          <a:bodyPr/>
          <a:lstStyle/>
          <a:p>
            <a:fld id="{BEC15CC2-FEA2-4369-A824-3C4B7B8D0BB4}" type="slidenum">
              <a:rPr lang="zh-SG" altLang="en-US" smtClean="0"/>
              <a:t>26</a:t>
            </a:fld>
            <a:endParaRPr lang="zh-SG" altLang="en-US"/>
          </a:p>
        </p:txBody>
      </p:sp>
    </p:spTree>
    <p:extLst>
      <p:ext uri="{BB962C8B-B14F-4D97-AF65-F5344CB8AC3E}">
        <p14:creationId xmlns:p14="http://schemas.microsoft.com/office/powerpoint/2010/main" val="400029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sz="1800" b="0" i="0" dirty="0">
                <a:solidFill>
                  <a:srgbClr val="000000"/>
                </a:solidFill>
                <a:effectLst/>
                <a:latin typeface="NimbusRomNo9L-Regu"/>
              </a:rPr>
              <a:t>A recipe for building highly expressive models out of simple ones. There are many such recipes and the one we focus on here is called an </a:t>
            </a:r>
            <a:r>
              <a:rPr lang="en-US" altLang="zh-SG" sz="1800" b="0" i="0" dirty="0">
                <a:solidFill>
                  <a:srgbClr val="000000"/>
                </a:solidFill>
                <a:effectLst/>
                <a:latin typeface="NimbusRomNo9L-Medi"/>
              </a:rPr>
              <a:t>autoregressive model.</a:t>
            </a:r>
            <a:br>
              <a:rPr lang="en-US" altLang="zh-SG" dirty="0"/>
            </a:br>
            <a:endParaRPr lang="zh-SG" altLang="en-US" dirty="0"/>
          </a:p>
        </p:txBody>
      </p:sp>
      <p:sp>
        <p:nvSpPr>
          <p:cNvPr id="4" name="灯片编号占位符 3"/>
          <p:cNvSpPr>
            <a:spLocks noGrp="1"/>
          </p:cNvSpPr>
          <p:nvPr>
            <p:ph type="sldNum" sz="quarter" idx="5"/>
          </p:nvPr>
        </p:nvSpPr>
        <p:spPr/>
        <p:txBody>
          <a:bodyPr/>
          <a:lstStyle/>
          <a:p>
            <a:fld id="{BEC15CC2-FEA2-4369-A824-3C4B7B8D0BB4}" type="slidenum">
              <a:rPr lang="zh-SG" altLang="en-US" smtClean="0"/>
              <a:t>29</a:t>
            </a:fld>
            <a:endParaRPr lang="zh-SG" altLang="en-US"/>
          </a:p>
        </p:txBody>
      </p:sp>
    </p:spTree>
    <p:extLst>
      <p:ext uri="{BB962C8B-B14F-4D97-AF65-F5344CB8AC3E}">
        <p14:creationId xmlns:p14="http://schemas.microsoft.com/office/powerpoint/2010/main" val="3031763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SG" sz="1800" b="0" i="0" dirty="0">
                    <a:solidFill>
                      <a:srgbClr val="000000"/>
                    </a:solidFill>
                    <a:effectLst/>
                    <a:latin typeface="NimbusRomNo9L-Regu"/>
                  </a:rPr>
                  <a:t>The red bordered region is the </a:t>
                </a:r>
                <a:r>
                  <a:rPr lang="en-US" altLang="zh-SG" sz="1800" b="1" i="0" dirty="0">
                    <a:solidFill>
                      <a:srgbClr val="000000"/>
                    </a:solidFill>
                    <a:effectLst/>
                    <a:latin typeface="NimbusRomNo9L-Medi"/>
                  </a:rPr>
                  <a:t>context </a:t>
                </a:r>
                <a:r>
                  <a:rPr lang="en-US" altLang="zh-SG" sz="1800" b="0" i="0" dirty="0">
                    <a:solidFill>
                      <a:srgbClr val="000000"/>
                    </a:solidFill>
                    <a:effectLst/>
                    <a:latin typeface="NimbusRomNo9L-Regu"/>
                  </a:rPr>
                  <a:t>the prediction is based on.  This context could be the entire image synthesized so far or it could be a smaller region, like shown here.</a:t>
                </a:r>
              </a:p>
              <a:p>
                <a:r>
                  <a:rPr lang="en-US" altLang="zh-SG" sz="1800" b="0" i="0" dirty="0">
                    <a:solidFill>
                      <a:srgbClr val="000000"/>
                    </a:solidFill>
                    <a:effectLst/>
                    <a:latin typeface="NimbusRomNo9L-Regu"/>
                  </a:rPr>
                  <a:t>The green bordered pixel is the one we are predicting given this context. In this example, we always predict the bottom-center pixel in the context window.</a:t>
                </a:r>
              </a:p>
              <a:p>
                <a:endParaRPr lang="en-US" altLang="zh-SG" sz="1800" b="0" i="0" dirty="0">
                  <a:solidFill>
                    <a:srgbClr val="000000"/>
                  </a:solidFill>
                  <a:effectLst/>
                  <a:latin typeface="NimbusRomNo9L-Regu"/>
                </a:endParaRPr>
              </a:p>
              <a:p>
                <a:r>
                  <a:rPr lang="en-US" altLang="zh-SG" sz="1800" b="0" i="0" dirty="0">
                    <a:solidFill>
                      <a:srgbClr val="000000"/>
                    </a:solidFill>
                    <a:effectLst/>
                    <a:latin typeface="NimbusRomNo9L-Regu"/>
                  </a:rPr>
                  <a:t>After making our prediction, we decide what color pixel to add to the image based on that prediction</a:t>
                </a:r>
              </a:p>
              <a:p>
                <a:endParaRPr lang="en-US" altLang="zh-SG" sz="1800" b="0" i="0" dirty="0">
                  <a:solidFill>
                    <a:srgbClr val="000000"/>
                  </a:solidFill>
                  <a:effectLst/>
                  <a:latin typeface="NimbusRomNo9L-Regu"/>
                </a:endParaRPr>
              </a:p>
              <a:p>
                <a:r>
                  <a:rPr lang="en-US" altLang="zh-SG" sz="1800" b="0" i="0" dirty="0">
                    <a:solidFill>
                      <a:srgbClr val="000000"/>
                    </a:solidFill>
                    <a:effectLst/>
                    <a:latin typeface="NimbusRomNo9L-Regu"/>
                  </a:rPr>
                  <a:t>We show how the cross-entropy loss can be computed in figure 2,</a:t>
                </a:r>
                <a:r>
                  <a:rPr lang="zh-CN" altLang="en-US" sz="1800" b="0" i="0" dirty="0">
                    <a:solidFill>
                      <a:srgbClr val="000000"/>
                    </a:solidFill>
                    <a:effectLst/>
                    <a:latin typeface="NimbusRomNo9L-Regu"/>
                  </a:rPr>
                  <a:t> </a:t>
                </a:r>
                <a:r>
                  <a:rPr lang="en-US" altLang="zh-CN" sz="1800" b="0" i="0" dirty="0">
                    <a:solidFill>
                      <a:srgbClr val="000000"/>
                    </a:solidFill>
                    <a:effectLst/>
                    <a:latin typeface="NimbusRomNo9L-Regu"/>
                  </a:rPr>
                  <a:t>Cross-entropy</a:t>
                </a:r>
                <a:r>
                  <a:rPr lang="zh-CN" altLang="en-US" sz="1800" b="0" i="0" dirty="0">
                    <a:solidFill>
                      <a:srgbClr val="000000"/>
                    </a:solidFill>
                    <a:effectLst/>
                    <a:latin typeface="NimbusRomNo9L-Regu"/>
                  </a:rPr>
                  <a:t> </a:t>
                </a:r>
                <a:r>
                  <a:rPr lang="en-US" altLang="zh-CN" sz="1800" b="0" i="0" dirty="0">
                    <a:solidFill>
                      <a:srgbClr val="000000"/>
                    </a:solidFill>
                    <a:effectLst/>
                    <a:latin typeface="NimbusRomNo9L-Regu"/>
                  </a:rPr>
                  <a:t>loss</a:t>
                </a:r>
                <a:r>
                  <a:rPr lang="zh-CN" altLang="en-US" sz="1800" b="0" i="0" dirty="0">
                    <a:solidFill>
                      <a:srgbClr val="000000"/>
                    </a:solidFill>
                    <a:effectLst/>
                    <a:latin typeface="NimbusRomNo9L-Regu"/>
                  </a:rPr>
                  <a:t> </a:t>
                </a:r>
                <a14:m>
                  <m:oMath xmlns:m="http://schemas.openxmlformats.org/officeDocument/2006/math">
                    <m:r>
                      <a:rPr lang="pl-PL" altLang="zh-SG" b="0" i="1" u="none" strike="noStrike" dirty="0" smtClean="0">
                        <a:solidFill>
                          <a:srgbClr val="404040"/>
                        </a:solidFill>
                        <a:effectLst/>
                        <a:latin typeface="Cambria Math" panose="02040503050406030204" pitchFamily="18" charset="0"/>
                      </a:rPr>
                      <m:t>−</m:t>
                    </m:r>
                    <m:nary>
                      <m:naryPr>
                        <m:chr m:val="∑"/>
                        <m:ctrlPr>
                          <a:rPr lang="pl-PL" altLang="zh-SG" b="0" i="1" u="none" strike="noStrike" dirty="0" smtClean="0">
                            <a:solidFill>
                              <a:srgbClr val="404040"/>
                            </a:solidFill>
                            <a:effectLst/>
                            <a:latin typeface="Cambria Math" panose="02040503050406030204" pitchFamily="18" charset="0"/>
                          </a:rPr>
                        </m:ctrlPr>
                      </m:naryPr>
                      <m:sub>
                        <m:r>
                          <a:rPr lang="pl-PL" altLang="zh-SG" b="0" i="1" u="none" strike="noStrike" dirty="0" smtClean="0">
                            <a:solidFill>
                              <a:srgbClr val="404040"/>
                            </a:solidFill>
                            <a:effectLst/>
                            <a:latin typeface="Cambria Math" panose="02040503050406030204" pitchFamily="18" charset="0"/>
                          </a:rPr>
                          <m:t>𝑐</m:t>
                        </m:r>
                        <m:r>
                          <a:rPr lang="en-US" altLang="zh-SG" b="0" i="1" u="none" strike="noStrike" dirty="0" smtClean="0">
                            <a:solidFill>
                              <a:srgbClr val="404040"/>
                            </a:solidFill>
                            <a:effectLst/>
                            <a:latin typeface="Cambria Math" panose="02040503050406030204" pitchFamily="18" charset="0"/>
                          </a:rPr>
                          <m:t>=1</m:t>
                        </m:r>
                      </m:sub>
                      <m:sup>
                        <m:r>
                          <a:rPr lang="en-US" altLang="zh-SG" b="0" i="1" u="none" strike="noStrike" dirty="0" smtClean="0">
                            <a:solidFill>
                              <a:srgbClr val="404040"/>
                            </a:solidFill>
                            <a:effectLst/>
                            <a:latin typeface="Cambria Math" panose="02040503050406030204" pitchFamily="18" charset="0"/>
                          </a:rPr>
                          <m:t>𝑀</m:t>
                        </m:r>
                      </m:sup>
                      <m:e>
                        <m:sSub>
                          <m:sSubPr>
                            <m:ctrlPr>
                              <a:rPr lang="en-US" altLang="zh-SG" b="0" i="1" u="none" strike="noStrike" dirty="0" smtClean="0">
                                <a:solidFill>
                                  <a:srgbClr val="404040"/>
                                </a:solidFill>
                                <a:effectLst/>
                                <a:latin typeface="Cambria Math" panose="02040503050406030204" pitchFamily="18" charset="0"/>
                              </a:rPr>
                            </m:ctrlPr>
                          </m:sSubPr>
                          <m:e>
                            <m:r>
                              <a:rPr lang="pl-PL" altLang="zh-SG" b="0" i="1" u="none" strike="noStrike" dirty="0" smtClean="0">
                                <a:solidFill>
                                  <a:srgbClr val="404040"/>
                                </a:solidFill>
                                <a:effectLst/>
                                <a:latin typeface="Cambria Math" panose="02040503050406030204" pitchFamily="18" charset="0"/>
                              </a:rPr>
                              <m:t>𝑦</m:t>
                            </m:r>
                          </m:e>
                          <m:sub>
                            <m:r>
                              <a:rPr lang="pl-PL" altLang="zh-SG" b="0" i="1" u="none" strike="noStrike" dirty="0" smtClean="0">
                                <a:solidFill>
                                  <a:srgbClr val="404040"/>
                                </a:solidFill>
                                <a:effectLst/>
                                <a:latin typeface="Cambria Math" panose="02040503050406030204" pitchFamily="18" charset="0"/>
                              </a:rPr>
                              <m:t>𝑐</m:t>
                            </m:r>
                          </m:sub>
                        </m:sSub>
                        <m:func>
                          <m:funcPr>
                            <m:ctrlPr>
                              <a:rPr lang="en-US" altLang="zh-SG" b="0" i="1" u="none" strike="noStrike" dirty="0" smtClean="0">
                                <a:solidFill>
                                  <a:srgbClr val="404040"/>
                                </a:solidFill>
                                <a:effectLst/>
                                <a:latin typeface="Cambria Math" panose="02040503050406030204" pitchFamily="18" charset="0"/>
                              </a:rPr>
                            </m:ctrlPr>
                          </m:funcPr>
                          <m:fName>
                            <m:r>
                              <m:rPr>
                                <m:sty m:val="p"/>
                              </m:rPr>
                              <a:rPr lang="pl-PL" altLang="zh-SG" b="0" i="0" u="none" strike="noStrike" dirty="0" smtClean="0">
                                <a:solidFill>
                                  <a:srgbClr val="404040"/>
                                </a:solidFill>
                                <a:effectLst/>
                                <a:latin typeface="Cambria Math" panose="02040503050406030204" pitchFamily="18" charset="0"/>
                              </a:rPr>
                              <m:t>log</m:t>
                            </m:r>
                          </m:fName>
                          <m:e>
                            <m:r>
                              <a:rPr lang="pl-PL" altLang="zh-SG" b="0" i="1" u="none" strike="noStrike" dirty="0" smtClean="0">
                                <a:solidFill>
                                  <a:srgbClr val="404040"/>
                                </a:solidFill>
                                <a:effectLst/>
                                <a:latin typeface="Cambria Math" panose="02040503050406030204" pitchFamily="18" charset="0"/>
                              </a:rPr>
                              <m:t>(</m:t>
                            </m:r>
                            <m:sSub>
                              <m:sSubPr>
                                <m:ctrlPr>
                                  <a:rPr lang="en-US" altLang="zh-SG" b="0" i="1" u="none" strike="noStrike" dirty="0" smtClean="0">
                                    <a:solidFill>
                                      <a:srgbClr val="404040"/>
                                    </a:solidFill>
                                    <a:effectLst/>
                                    <a:latin typeface="Cambria Math" panose="02040503050406030204" pitchFamily="18" charset="0"/>
                                  </a:rPr>
                                </m:ctrlPr>
                              </m:sSubPr>
                              <m:e>
                                <m:r>
                                  <a:rPr lang="pl-PL" altLang="zh-SG" b="0" i="1" u="none" strike="noStrike" dirty="0" smtClean="0">
                                    <a:solidFill>
                                      <a:srgbClr val="404040"/>
                                    </a:solidFill>
                                    <a:effectLst/>
                                    <a:latin typeface="Cambria Math" panose="02040503050406030204" pitchFamily="18" charset="0"/>
                                  </a:rPr>
                                  <m:t>𝑝</m:t>
                                </m:r>
                              </m:e>
                              <m:sub>
                                <m:r>
                                  <a:rPr lang="pl-PL" altLang="zh-SG" b="0" i="1" u="none" strike="noStrike" dirty="0" smtClean="0">
                                    <a:solidFill>
                                      <a:srgbClr val="404040"/>
                                    </a:solidFill>
                                    <a:effectLst/>
                                    <a:latin typeface="Cambria Math" panose="02040503050406030204" pitchFamily="18" charset="0"/>
                                  </a:rPr>
                                  <m:t>𝑐</m:t>
                                </m:r>
                              </m:sub>
                            </m:sSub>
                            <m:r>
                              <a:rPr lang="pl-PL" altLang="zh-SG" b="0" i="1" u="none" strike="noStrike" dirty="0" smtClean="0">
                                <a:solidFill>
                                  <a:srgbClr val="404040"/>
                                </a:solidFill>
                                <a:effectLst/>
                                <a:latin typeface="Cambria Math" panose="02040503050406030204" pitchFamily="18" charset="0"/>
                              </a:rPr>
                              <m:t>)</m:t>
                            </m:r>
                          </m:e>
                        </m:func>
                      </m:e>
                    </m:nary>
                  </m:oMath>
                </a14:m>
                <a:r>
                  <a:rPr lang="en-US" altLang="zh-SG" dirty="0"/>
                  <a:t>.</a:t>
                </a:r>
              </a:p>
              <a:p>
                <a:endParaRPr lang="en-US" altLang="zh-SG" dirty="0"/>
              </a:p>
              <a:p>
                <a:r>
                  <a:rPr lang="en-US" altLang="zh-SG" sz="1800" b="0" i="0" dirty="0">
                    <a:solidFill>
                      <a:srgbClr val="000000"/>
                    </a:solidFill>
                    <a:effectLst/>
                    <a:latin typeface="NimbusRomNo9L-Regu"/>
                  </a:rPr>
                  <a:t>If we have color images we need to predict three values per-pixel, one for each of the red, green, and blue channels. One way to do this is to predict and sample the values for these three channels in sequence: first predict the red value as a 256-way classification problem, then sample the red value you will use, then predict the green value as a 256-way classification problem, and so on.</a:t>
                </a:r>
                <a:r>
                  <a:rPr lang="en-US" altLang="zh-SG" dirty="0"/>
                  <a:t> </a:t>
                </a:r>
                <a:br>
                  <a:rPr lang="en-US" altLang="zh-SG" dirty="0"/>
                </a:br>
                <a:br>
                  <a:rPr lang="pl-PL" altLang="zh-SG" dirty="0"/>
                </a:br>
                <a:br>
                  <a:rPr lang="en-US" altLang="zh-SG" dirty="0"/>
                </a:br>
                <a:endParaRPr lang="zh-SG" altLang="en-US" dirty="0"/>
              </a:p>
            </p:txBody>
          </p:sp>
        </mc:Choice>
        <mc:Fallback xmlns="">
          <p:sp>
            <p:nvSpPr>
              <p:cNvPr id="3" name="备注占位符 2"/>
              <p:cNvSpPr>
                <a:spLocks noGrp="1"/>
              </p:cNvSpPr>
              <p:nvPr>
                <p:ph type="body" idx="1"/>
              </p:nvPr>
            </p:nvSpPr>
            <p:spPr/>
            <p:txBody>
              <a:bodyPr/>
              <a:lstStyle/>
              <a:p>
                <a:r>
                  <a:rPr lang="en-US" altLang="zh-SG" sz="1800" b="0" i="0" dirty="0">
                    <a:solidFill>
                      <a:srgbClr val="000000"/>
                    </a:solidFill>
                    <a:effectLst/>
                    <a:latin typeface="NimbusRomNo9L-Regu"/>
                  </a:rPr>
                  <a:t>The red bordered region is the </a:t>
                </a:r>
                <a:r>
                  <a:rPr lang="en-US" altLang="zh-SG" sz="1800" b="1" i="0" dirty="0">
                    <a:solidFill>
                      <a:srgbClr val="000000"/>
                    </a:solidFill>
                    <a:effectLst/>
                    <a:latin typeface="NimbusRomNo9L-Medi"/>
                  </a:rPr>
                  <a:t>context </a:t>
                </a:r>
                <a:r>
                  <a:rPr lang="en-US" altLang="zh-SG" sz="1800" b="0" i="0" dirty="0">
                    <a:solidFill>
                      <a:srgbClr val="000000"/>
                    </a:solidFill>
                    <a:effectLst/>
                    <a:latin typeface="NimbusRomNo9L-Regu"/>
                  </a:rPr>
                  <a:t>the prediction is based on.  This context could be the entire image synthesized so far or it could be a smaller region, like shown here.</a:t>
                </a:r>
              </a:p>
              <a:p>
                <a:r>
                  <a:rPr lang="en-US" altLang="zh-SG" sz="1800" b="0" i="0" dirty="0">
                    <a:solidFill>
                      <a:srgbClr val="000000"/>
                    </a:solidFill>
                    <a:effectLst/>
                    <a:latin typeface="NimbusRomNo9L-Regu"/>
                  </a:rPr>
                  <a:t>The green bordered pixel is the one we are predicting given this context. In this example, we always predict the bottom-center pixel in the context window.</a:t>
                </a:r>
              </a:p>
              <a:p>
                <a:endParaRPr lang="en-US" altLang="zh-SG" sz="1800" b="0" i="0" dirty="0">
                  <a:solidFill>
                    <a:srgbClr val="000000"/>
                  </a:solidFill>
                  <a:effectLst/>
                  <a:latin typeface="NimbusRomNo9L-Regu"/>
                </a:endParaRPr>
              </a:p>
              <a:p>
                <a:r>
                  <a:rPr lang="en-US" altLang="zh-SG" sz="1800" b="0" i="0" dirty="0">
                    <a:solidFill>
                      <a:srgbClr val="000000"/>
                    </a:solidFill>
                    <a:effectLst/>
                    <a:latin typeface="NimbusRomNo9L-Regu"/>
                  </a:rPr>
                  <a:t>After making our prediction, we decide what color pixel to add to the image based on that prediction</a:t>
                </a:r>
              </a:p>
              <a:p>
                <a:endParaRPr lang="en-US" altLang="zh-SG" sz="1800" b="0" i="0" dirty="0">
                  <a:solidFill>
                    <a:srgbClr val="000000"/>
                  </a:solidFill>
                  <a:effectLst/>
                  <a:latin typeface="NimbusRomNo9L-Regu"/>
                </a:endParaRPr>
              </a:p>
              <a:p>
                <a:r>
                  <a:rPr lang="en-US" altLang="zh-SG" sz="1800" b="0" i="0" dirty="0">
                    <a:solidFill>
                      <a:srgbClr val="000000"/>
                    </a:solidFill>
                    <a:effectLst/>
                    <a:latin typeface="NimbusRomNo9L-Regu"/>
                  </a:rPr>
                  <a:t>We show how the cross-entropy loss can be computed in figure 2,</a:t>
                </a:r>
                <a:r>
                  <a:rPr lang="zh-CN" altLang="en-US" sz="1800" b="0" i="0" dirty="0">
                    <a:solidFill>
                      <a:srgbClr val="000000"/>
                    </a:solidFill>
                    <a:effectLst/>
                    <a:latin typeface="NimbusRomNo9L-Regu"/>
                  </a:rPr>
                  <a:t> </a:t>
                </a:r>
                <a:r>
                  <a:rPr lang="en-US" altLang="zh-CN" sz="1800" b="0" i="0" dirty="0">
                    <a:solidFill>
                      <a:srgbClr val="000000"/>
                    </a:solidFill>
                    <a:effectLst/>
                    <a:latin typeface="NimbusRomNo9L-Regu"/>
                  </a:rPr>
                  <a:t>Cross-entropy</a:t>
                </a:r>
                <a:r>
                  <a:rPr lang="zh-CN" altLang="en-US" sz="1800" b="0" i="0" dirty="0">
                    <a:solidFill>
                      <a:srgbClr val="000000"/>
                    </a:solidFill>
                    <a:effectLst/>
                    <a:latin typeface="NimbusRomNo9L-Regu"/>
                  </a:rPr>
                  <a:t> </a:t>
                </a:r>
                <a:r>
                  <a:rPr lang="en-US" altLang="zh-CN" sz="1800" b="0" i="0" dirty="0">
                    <a:solidFill>
                      <a:srgbClr val="000000"/>
                    </a:solidFill>
                    <a:effectLst/>
                    <a:latin typeface="NimbusRomNo9L-Regu"/>
                  </a:rPr>
                  <a:t>loss</a:t>
                </a:r>
                <a:r>
                  <a:rPr lang="zh-CN" altLang="en-US" sz="1800" b="0" i="0" dirty="0">
                    <a:solidFill>
                      <a:srgbClr val="000000"/>
                    </a:solidFill>
                    <a:effectLst/>
                    <a:latin typeface="NimbusRomNo9L-Regu"/>
                  </a:rPr>
                  <a:t> </a:t>
                </a:r>
                <a:r>
                  <a:rPr lang="pl-PL" altLang="zh-SG" b="0" i="0" u="none" strike="noStrike" dirty="0">
                    <a:solidFill>
                      <a:srgbClr val="404040"/>
                    </a:solidFill>
                    <a:effectLst/>
                    <a:latin typeface="Cambria Math" panose="02040503050406030204" pitchFamily="18" charset="0"/>
                  </a:rPr>
                  <a:t>−∑24_(𝑐</a:t>
                </a:r>
                <a:r>
                  <a:rPr lang="en-US" altLang="zh-SG" b="0" i="0" u="none" strike="noStrike" dirty="0">
                    <a:solidFill>
                      <a:srgbClr val="404040"/>
                    </a:solidFill>
                    <a:effectLst/>
                    <a:latin typeface="Cambria Math" panose="02040503050406030204" pitchFamily="18" charset="0"/>
                  </a:rPr>
                  <a:t>=1</a:t>
                </a:r>
                <a:r>
                  <a:rPr lang="pl-PL" altLang="zh-SG" b="0" i="0" u="none" strike="noStrike" dirty="0">
                    <a:solidFill>
                      <a:srgbClr val="404040"/>
                    </a:solidFill>
                    <a:effectLst/>
                    <a:latin typeface="Cambria Math" panose="02040503050406030204" pitchFamily="18" charset="0"/>
                  </a:rPr>
                  <a:t>)</a:t>
                </a:r>
                <a:r>
                  <a:rPr lang="en-US" altLang="zh-SG" b="0" i="0" u="none" strike="noStrike" dirty="0">
                    <a:solidFill>
                      <a:srgbClr val="404040"/>
                    </a:solidFill>
                    <a:effectLst/>
                    <a:latin typeface="Cambria Math" panose="02040503050406030204" pitchFamily="18" charset="0"/>
                  </a:rPr>
                  <a:t>^𝑀▒〖</a:t>
                </a:r>
                <a:r>
                  <a:rPr lang="pl-PL" altLang="zh-SG" b="0" i="0" u="none" strike="noStrike" dirty="0">
                    <a:solidFill>
                      <a:srgbClr val="404040"/>
                    </a:solidFill>
                    <a:effectLst/>
                    <a:latin typeface="Cambria Math" panose="02040503050406030204" pitchFamily="18" charset="0"/>
                  </a:rPr>
                  <a:t>𝑦</a:t>
                </a:r>
                <a:r>
                  <a:rPr lang="en-US" altLang="zh-SG" b="0" i="0" u="none" strike="noStrike" dirty="0">
                    <a:solidFill>
                      <a:srgbClr val="404040"/>
                    </a:solidFill>
                    <a:effectLst/>
                    <a:latin typeface="Cambria Math" panose="02040503050406030204" pitchFamily="18" charset="0"/>
                  </a:rPr>
                  <a:t>_</a:t>
                </a:r>
                <a:r>
                  <a:rPr lang="pl-PL" altLang="zh-SG" b="0" i="0" u="none" strike="noStrike" dirty="0">
                    <a:solidFill>
                      <a:srgbClr val="404040"/>
                    </a:solidFill>
                    <a:effectLst/>
                    <a:latin typeface="Cambria Math" panose="02040503050406030204" pitchFamily="18" charset="0"/>
                  </a:rPr>
                  <a:t>𝑐</a:t>
                </a:r>
                <a:r>
                  <a:rPr lang="en-US" altLang="zh-SG" b="0" i="0" u="none" strike="noStrike" dirty="0">
                    <a:solidFill>
                      <a:srgbClr val="404040"/>
                    </a:solidFill>
                    <a:effectLst/>
                    <a:latin typeface="Cambria Math" panose="02040503050406030204" pitchFamily="18" charset="0"/>
                  </a:rPr>
                  <a:t> </a:t>
                </a:r>
                <a:r>
                  <a:rPr lang="pl-PL" altLang="zh-SG" b="0" i="0" u="none" strike="noStrike" dirty="0">
                    <a:solidFill>
                      <a:srgbClr val="404040"/>
                    </a:solidFill>
                    <a:effectLst/>
                    <a:latin typeface="Cambria Math" panose="02040503050406030204" pitchFamily="18" charset="0"/>
                  </a:rPr>
                  <a:t> log</a:t>
                </a:r>
                <a:r>
                  <a:rPr lang="en-US" altLang="zh-SG" b="0" i="0" u="none" strike="noStrike" dirty="0">
                    <a:solidFill>
                      <a:srgbClr val="404040"/>
                    </a:solidFill>
                    <a:effectLst/>
                    <a:latin typeface="Cambria Math" panose="02040503050406030204" pitchFamily="18" charset="0"/>
                  </a:rPr>
                  <a:t>⁡〖</a:t>
                </a:r>
                <a:r>
                  <a:rPr lang="pl-PL" altLang="zh-SG" b="0" i="0" u="none" strike="noStrike" dirty="0">
                    <a:solidFill>
                      <a:srgbClr val="404040"/>
                    </a:solidFill>
                    <a:effectLst/>
                    <a:latin typeface="Cambria Math" panose="02040503050406030204" pitchFamily="18" charset="0"/>
                  </a:rPr>
                  <a:t>(𝑝</a:t>
                </a:r>
                <a:r>
                  <a:rPr lang="en-US" altLang="zh-SG" b="0" i="0" u="none" strike="noStrike" dirty="0">
                    <a:solidFill>
                      <a:srgbClr val="404040"/>
                    </a:solidFill>
                    <a:effectLst/>
                    <a:latin typeface="Cambria Math" panose="02040503050406030204" pitchFamily="18" charset="0"/>
                  </a:rPr>
                  <a:t>_</a:t>
                </a:r>
                <a:r>
                  <a:rPr lang="pl-PL" altLang="zh-SG" b="0" i="0" u="none" strike="noStrike" dirty="0">
                    <a:solidFill>
                      <a:srgbClr val="404040"/>
                    </a:solidFill>
                    <a:effectLst/>
                    <a:latin typeface="Cambria Math" panose="02040503050406030204" pitchFamily="18" charset="0"/>
                  </a:rPr>
                  <a:t>𝑐)</a:t>
                </a:r>
                <a:r>
                  <a:rPr lang="en-US" altLang="zh-SG" b="0" i="0" u="none" strike="noStrike" dirty="0">
                    <a:solidFill>
                      <a:srgbClr val="404040"/>
                    </a:solidFill>
                    <a:effectLst/>
                    <a:latin typeface="Cambria Math" panose="02040503050406030204" pitchFamily="18" charset="0"/>
                  </a:rPr>
                  <a:t>〗 〗</a:t>
                </a:r>
                <a:r>
                  <a:rPr lang="en-US" altLang="zh-SG" dirty="0"/>
                  <a:t>.</a:t>
                </a:r>
              </a:p>
              <a:p>
                <a:endParaRPr lang="en-US" altLang="zh-SG" dirty="0"/>
              </a:p>
              <a:p>
                <a:r>
                  <a:rPr lang="en-US" altLang="zh-SG" sz="1800" b="0" i="0" dirty="0">
                    <a:solidFill>
                      <a:srgbClr val="000000"/>
                    </a:solidFill>
                    <a:effectLst/>
                    <a:latin typeface="NimbusRomNo9L-Regu"/>
                  </a:rPr>
                  <a:t>If we have color images we need to predict three values per-pixel, one for each of the red, green, and blue channels. One way to do this is to predict and sample the values for these three channels in sequence: first predict the red value as a 256-way classification problem, then sample the red value you will use, then predict the green value as a 256-way classification problem, and so on.</a:t>
                </a:r>
                <a:r>
                  <a:rPr lang="en-US" altLang="zh-SG" dirty="0"/>
                  <a:t> </a:t>
                </a:r>
                <a:br>
                  <a:rPr lang="en-US" altLang="zh-SG" dirty="0"/>
                </a:br>
                <a:br>
                  <a:rPr lang="pl-PL" altLang="zh-SG" dirty="0"/>
                </a:br>
                <a:br>
                  <a:rPr lang="en-US" altLang="zh-SG" dirty="0"/>
                </a:br>
                <a:endParaRPr lang="zh-SG" altLang="en-US" dirty="0"/>
              </a:p>
            </p:txBody>
          </p:sp>
        </mc:Fallback>
      </mc:AlternateContent>
      <p:sp>
        <p:nvSpPr>
          <p:cNvPr id="4" name="灯片编号占位符 3"/>
          <p:cNvSpPr>
            <a:spLocks noGrp="1"/>
          </p:cNvSpPr>
          <p:nvPr>
            <p:ph type="sldNum" sz="quarter" idx="5"/>
          </p:nvPr>
        </p:nvSpPr>
        <p:spPr/>
        <p:txBody>
          <a:bodyPr/>
          <a:lstStyle/>
          <a:p>
            <a:fld id="{BEC15CC2-FEA2-4369-A824-3C4B7B8D0BB4}" type="slidenum">
              <a:rPr lang="zh-SG" altLang="en-US" smtClean="0"/>
              <a:t>33</a:t>
            </a:fld>
            <a:endParaRPr lang="zh-SG" altLang="en-US"/>
          </a:p>
        </p:txBody>
      </p:sp>
    </p:spTree>
    <p:extLst>
      <p:ext uri="{BB962C8B-B14F-4D97-AF65-F5344CB8AC3E}">
        <p14:creationId xmlns:p14="http://schemas.microsoft.com/office/powerpoint/2010/main" val="2798403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sz="1800" b="0" i="0" dirty="0">
                <a:solidFill>
                  <a:srgbClr val="000000"/>
                </a:solidFill>
                <a:effectLst/>
                <a:latin typeface="NimbusRomNo9L-Regu"/>
              </a:rPr>
              <a:t>To train an </a:t>
            </a:r>
            <a:r>
              <a:rPr lang="en-US" altLang="zh-SG" sz="1800" b="0" i="0" dirty="0" err="1">
                <a:solidFill>
                  <a:srgbClr val="000000"/>
                </a:solidFill>
                <a:effectLst/>
                <a:latin typeface="NimbusRomNo9L-Regu"/>
              </a:rPr>
              <a:t>autogressive</a:t>
            </a:r>
            <a:r>
              <a:rPr lang="en-US" altLang="zh-SG" sz="1800" b="0" i="0" dirty="0">
                <a:solidFill>
                  <a:srgbClr val="000000"/>
                </a:solidFill>
                <a:effectLst/>
                <a:latin typeface="NimbusRomNo9L-Regu"/>
              </a:rPr>
              <a:t> a model, you just need to extract supervised pairs of desired input-output behavior, as usual.</a:t>
            </a:r>
          </a:p>
          <a:p>
            <a:endParaRPr lang="en-US" altLang="zh-SG" sz="1800" b="0" i="0" dirty="0">
              <a:solidFill>
                <a:srgbClr val="000000"/>
              </a:solidFill>
              <a:effectLst/>
              <a:latin typeface="NimbusRomNo9L-Regu"/>
            </a:endParaRPr>
          </a:p>
          <a:p>
            <a:r>
              <a:rPr lang="en-US" altLang="zh-SG" sz="1800" b="0" i="0" dirty="0">
                <a:solidFill>
                  <a:srgbClr val="000000"/>
                </a:solidFill>
                <a:effectLst/>
                <a:latin typeface="NimbusRomNo9L-Regu"/>
              </a:rPr>
              <a:t>For an autoregressive model of pixels, that means extracting sequences of pixels </a:t>
            </a:r>
            <a:r>
              <a:rPr lang="en-US" altLang="zh-SG" sz="1800" b="1" i="0" dirty="0">
                <a:solidFill>
                  <a:srgbClr val="000000"/>
                </a:solidFill>
                <a:effectLst/>
                <a:latin typeface="CMBX10"/>
              </a:rPr>
              <a:t>x</a:t>
            </a:r>
            <a:r>
              <a:rPr lang="en-US" altLang="zh-SG" sz="1800" b="0" i="0" dirty="0">
                <a:solidFill>
                  <a:srgbClr val="000000"/>
                </a:solidFill>
                <a:effectLst/>
                <a:latin typeface="NimbusRomNo9L-Regu"/>
              </a:rPr>
              <a:t>1, </a:t>
            </a:r>
            <a:r>
              <a:rPr lang="en-US" altLang="zh-SG" sz="1800" b="0" i="0" dirty="0">
                <a:solidFill>
                  <a:srgbClr val="000000"/>
                </a:solidFill>
                <a:effectLst/>
                <a:latin typeface="StandardSymL"/>
              </a:rPr>
              <a:t>…</a:t>
            </a:r>
            <a:r>
              <a:rPr lang="en-US" altLang="zh-SG" sz="1800" b="0" i="0" dirty="0">
                <a:solidFill>
                  <a:srgbClr val="000000"/>
                </a:solidFill>
                <a:effectLst/>
                <a:latin typeface="NimbusRomNo9L-Regu"/>
              </a:rPr>
              <a:t>, </a:t>
            </a:r>
            <a:r>
              <a:rPr lang="en-US" altLang="zh-SG" sz="1800" b="1" i="0" dirty="0" err="1">
                <a:solidFill>
                  <a:srgbClr val="000000"/>
                </a:solidFill>
                <a:effectLst/>
                <a:latin typeface="CMBX10"/>
              </a:rPr>
              <a:t>x</a:t>
            </a:r>
            <a:r>
              <a:rPr lang="en-US" altLang="zh-SG" sz="1800" b="0" i="1" dirty="0" err="1">
                <a:solidFill>
                  <a:srgbClr val="000000"/>
                </a:solidFill>
                <a:effectLst/>
                <a:latin typeface="NimbusRomNo9L-ReguItal"/>
              </a:rPr>
              <a:t>n</a:t>
            </a:r>
            <a:r>
              <a:rPr lang="en-US" altLang="zh-SG" sz="1800" b="0" i="0" dirty="0">
                <a:solidFill>
                  <a:srgbClr val="000000"/>
                </a:solidFill>
                <a:effectLst/>
                <a:latin typeface="NimbusRomNo9L-Regu"/>
              </a:rPr>
              <a:t>–1 and corresponding observed next pixel </a:t>
            </a:r>
            <a:r>
              <a:rPr lang="en-US" altLang="zh-SG" sz="1800" b="1" i="0" dirty="0" err="1">
                <a:solidFill>
                  <a:srgbClr val="000000"/>
                </a:solidFill>
                <a:effectLst/>
                <a:latin typeface="CMBX10"/>
              </a:rPr>
              <a:t>x</a:t>
            </a:r>
            <a:r>
              <a:rPr lang="en-US" altLang="zh-SG" sz="1800" b="0" i="1" dirty="0" err="1">
                <a:solidFill>
                  <a:srgbClr val="000000"/>
                </a:solidFill>
                <a:effectLst/>
                <a:latin typeface="NimbusRomNo9L-ReguItal"/>
              </a:rPr>
              <a:t>n</a:t>
            </a:r>
            <a:r>
              <a:rPr lang="en-US" altLang="zh-SG" dirty="0"/>
              <a:t> </a:t>
            </a:r>
          </a:p>
          <a:p>
            <a:endParaRPr lang="en-US" altLang="zh-SG"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SG" sz="18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Ancestral Sampling:</a:t>
            </a:r>
            <a:r>
              <a:rPr kumimoji="0" lang="zh-SG" altLang="en-US" sz="18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 </a:t>
            </a:r>
            <a:r>
              <a:rPr lang="en-US" altLang="zh-SG" sz="1800" b="0" i="0" dirty="0">
                <a:solidFill>
                  <a:srgbClr val="000000"/>
                </a:solidFill>
                <a:effectLst/>
                <a:latin typeface="NimbusRomNo9L-Regu"/>
              </a:rPr>
              <a:t>sampling the first pixel from </a:t>
            </a:r>
            <a:r>
              <a:rPr lang="en-US" altLang="zh-SG" sz="1800" b="0" i="1" dirty="0">
                <a:solidFill>
                  <a:srgbClr val="000000"/>
                </a:solidFill>
                <a:effectLst/>
                <a:latin typeface="NimbusRomNo9L-ReguItal"/>
              </a:rPr>
              <a:t>p</a:t>
            </a:r>
            <a:r>
              <a:rPr lang="en-US" altLang="zh-SG" sz="1800" b="0" i="0" dirty="0">
                <a:solidFill>
                  <a:srgbClr val="000000"/>
                </a:solidFill>
                <a:effectLst/>
                <a:latin typeface="NimbusRomNo9L-Regu"/>
              </a:rPr>
              <a:t>(</a:t>
            </a:r>
            <a:r>
              <a:rPr lang="en-US" altLang="zh-SG" sz="1800" b="1" i="0" dirty="0">
                <a:solidFill>
                  <a:srgbClr val="000000"/>
                </a:solidFill>
                <a:effectLst/>
                <a:latin typeface="CMBX10"/>
              </a:rPr>
              <a:t>x</a:t>
            </a:r>
            <a:r>
              <a:rPr lang="en-US" altLang="zh-SG" sz="1800" b="0" i="0" dirty="0">
                <a:solidFill>
                  <a:srgbClr val="000000"/>
                </a:solidFill>
                <a:effectLst/>
                <a:latin typeface="NimbusRomNo9L-Regu"/>
              </a:rPr>
              <a:t>1), then, conditioned on this pixel, sampling the second from </a:t>
            </a:r>
            <a:r>
              <a:rPr lang="en-US" altLang="zh-SG" sz="1800" b="0" i="1" dirty="0">
                <a:solidFill>
                  <a:srgbClr val="000000"/>
                </a:solidFill>
                <a:effectLst/>
                <a:latin typeface="NimbusRomNo9L-ReguItal"/>
              </a:rPr>
              <a:t>p</a:t>
            </a:r>
            <a:r>
              <a:rPr lang="en-US" altLang="zh-SG" sz="1800" b="0" i="0" dirty="0">
                <a:solidFill>
                  <a:srgbClr val="000000"/>
                </a:solidFill>
                <a:effectLst/>
                <a:latin typeface="NimbusRomNo9L-Regu"/>
              </a:rPr>
              <a:t>(</a:t>
            </a:r>
            <a:r>
              <a:rPr lang="en-US" altLang="zh-SG" sz="1800" b="1" i="0" dirty="0">
                <a:solidFill>
                  <a:srgbClr val="000000"/>
                </a:solidFill>
                <a:effectLst/>
                <a:latin typeface="CMBX10"/>
              </a:rPr>
              <a:t>x</a:t>
            </a:r>
            <a:r>
              <a:rPr lang="en-US" altLang="zh-SG" sz="1800" b="0" i="0" dirty="0">
                <a:solidFill>
                  <a:srgbClr val="000000"/>
                </a:solidFill>
                <a:effectLst/>
                <a:latin typeface="NimbusRomNo9L-Regu"/>
              </a:rPr>
              <a:t>2 | </a:t>
            </a:r>
            <a:r>
              <a:rPr lang="en-US" altLang="zh-SG" sz="1800" b="1" i="0" dirty="0">
                <a:solidFill>
                  <a:srgbClr val="000000"/>
                </a:solidFill>
                <a:effectLst/>
                <a:latin typeface="CMBX10"/>
              </a:rPr>
              <a:t>x</a:t>
            </a:r>
            <a:r>
              <a:rPr lang="en-US" altLang="zh-SG" sz="1800" b="0" i="0" dirty="0">
                <a:solidFill>
                  <a:srgbClr val="000000"/>
                </a:solidFill>
                <a:effectLst/>
                <a:latin typeface="NimbusRomNo9L-Regu"/>
              </a:rPr>
              <a:t>1) an so forth.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SG" sz="1800" b="0" i="0" dirty="0">
              <a:solidFill>
                <a:srgbClr val="000000"/>
              </a:solidFill>
              <a:effectLst/>
              <a:latin typeface="NimbusRomNo9L-Regu"/>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SG" sz="1800" b="0" i="0" dirty="0" err="1">
                <a:solidFill>
                  <a:srgbClr val="000000"/>
                </a:solidFill>
                <a:effectLst/>
                <a:latin typeface="NimbusRomNo9L-Regu"/>
              </a:rPr>
              <a:t>Autogressive</a:t>
            </a:r>
            <a:r>
              <a:rPr lang="en-US" altLang="zh-SG" sz="1800" b="0" i="0" dirty="0">
                <a:solidFill>
                  <a:srgbClr val="000000"/>
                </a:solidFill>
                <a:effectLst/>
                <a:latin typeface="NimbusRomNo9L-Regu"/>
              </a:rPr>
              <a:t> models do not have latent variables </a:t>
            </a:r>
            <a:r>
              <a:rPr lang="en-US" altLang="zh-SG" sz="1800" b="1" i="0" dirty="0">
                <a:solidFill>
                  <a:srgbClr val="000000"/>
                </a:solidFill>
                <a:effectLst/>
                <a:latin typeface="CMBX10"/>
              </a:rPr>
              <a:t>z</a:t>
            </a:r>
            <a:r>
              <a:rPr lang="en-US" altLang="zh-SG" sz="1800" b="0" i="0" dirty="0">
                <a:solidFill>
                  <a:srgbClr val="000000"/>
                </a:solidFill>
                <a:effectLst/>
                <a:latin typeface="NimbusRomNo9L-Regu"/>
              </a:rPr>
              <a:t>, which makes them incompatible with applications that involve extracting or manipulating latent variables.</a:t>
            </a:r>
            <a:r>
              <a:rPr lang="en-US" altLang="zh-SG" dirty="0"/>
              <a:t> </a:t>
            </a:r>
            <a:br>
              <a:rPr lang="en-US" altLang="zh-SG" dirty="0"/>
            </a:br>
            <a:br>
              <a:rPr lang="en-US" altLang="zh-SG" dirty="0"/>
            </a:br>
            <a:br>
              <a:rPr lang="en-US" altLang="zh-SG" dirty="0"/>
            </a:br>
            <a:endParaRPr lang="zh-SG" altLang="en-US" dirty="0"/>
          </a:p>
        </p:txBody>
      </p:sp>
      <p:sp>
        <p:nvSpPr>
          <p:cNvPr id="4" name="灯片编号占位符 3"/>
          <p:cNvSpPr>
            <a:spLocks noGrp="1"/>
          </p:cNvSpPr>
          <p:nvPr>
            <p:ph type="sldNum" sz="quarter" idx="5"/>
          </p:nvPr>
        </p:nvSpPr>
        <p:spPr/>
        <p:txBody>
          <a:bodyPr/>
          <a:lstStyle/>
          <a:p>
            <a:fld id="{BEC15CC2-FEA2-4369-A824-3C4B7B8D0BB4}" type="slidenum">
              <a:rPr lang="zh-SG" altLang="en-US" smtClean="0"/>
              <a:t>34</a:t>
            </a:fld>
            <a:endParaRPr lang="zh-SG" altLang="en-US"/>
          </a:p>
        </p:txBody>
      </p:sp>
    </p:spTree>
    <p:extLst>
      <p:ext uri="{BB962C8B-B14F-4D97-AF65-F5344CB8AC3E}">
        <p14:creationId xmlns:p14="http://schemas.microsoft.com/office/powerpoint/2010/main" val="1028887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SG" sz="1200" b="0" i="0" dirty="0">
                <a:solidFill>
                  <a:srgbClr val="000000"/>
                </a:solidFill>
                <a:effectLst/>
                <a:latin typeface="NimbusRomNo9L-Regu"/>
              </a:rPr>
              <a:t>A case where a density model might be preferable over an energy model is a medical imaging system that needs to communicate to doctors the likelihood that a patient has cancer.</a:t>
            </a:r>
            <a:r>
              <a:rPr lang="en-US" altLang="zh-SG" dirty="0"/>
              <a:t> </a:t>
            </a:r>
            <a:endParaRPr lang="en-SG" altLang="zh-SG" dirty="0"/>
          </a:p>
        </p:txBody>
      </p:sp>
      <p:sp>
        <p:nvSpPr>
          <p:cNvPr id="4" name="灯片编号占位符 3"/>
          <p:cNvSpPr>
            <a:spLocks noGrp="1"/>
          </p:cNvSpPr>
          <p:nvPr>
            <p:ph type="sldNum" sz="quarter" idx="5"/>
          </p:nvPr>
        </p:nvSpPr>
        <p:spPr/>
        <p:txBody>
          <a:bodyPr/>
          <a:lstStyle/>
          <a:p>
            <a:fld id="{BEC15CC2-FEA2-4369-A824-3C4B7B8D0BB4}" type="slidenum">
              <a:rPr lang="zh-SG" altLang="en-US" smtClean="0"/>
              <a:t>36</a:t>
            </a:fld>
            <a:endParaRPr lang="zh-SG" altLang="en-US"/>
          </a:p>
        </p:txBody>
      </p:sp>
    </p:spTree>
    <p:extLst>
      <p:ext uri="{BB962C8B-B14F-4D97-AF65-F5344CB8AC3E}">
        <p14:creationId xmlns:p14="http://schemas.microsoft.com/office/powerpoint/2010/main" val="3325109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sz="2400" b="0" i="0" kern="1200" dirty="0">
                <a:solidFill>
                  <a:srgbClr val="004282"/>
                </a:solidFill>
                <a:latin typeface="Cambria Math" panose="02040503050406030204" pitchFamily="18" charset="0"/>
                <a:cs typeface="Arial" panose="020B0604020202020204" pitchFamily="34" charset="0"/>
              </a:rPr>
              <a:t>A Markov chain or Markov process is a stochastic model describing a sequence of possible events in which the probability of each event depends only on the state attained in the previous event.</a:t>
            </a:r>
            <a:endParaRPr lang="zh-SG" altLang="en-US" sz="2400" b="0" i="0" kern="1200" dirty="0">
              <a:solidFill>
                <a:srgbClr val="004282"/>
              </a:solidFill>
              <a:latin typeface="Cambria Math" panose="02040503050406030204" pitchFamily="18" charset="0"/>
              <a:cs typeface="Arial" panose="020B0604020202020204" pitchFamily="34" charset="0"/>
            </a:endParaRPr>
          </a:p>
        </p:txBody>
      </p:sp>
      <p:sp>
        <p:nvSpPr>
          <p:cNvPr id="4" name="灯片编号占位符 3"/>
          <p:cNvSpPr>
            <a:spLocks noGrp="1"/>
          </p:cNvSpPr>
          <p:nvPr>
            <p:ph type="sldNum" sz="quarter" idx="5"/>
          </p:nvPr>
        </p:nvSpPr>
        <p:spPr/>
        <p:txBody>
          <a:bodyPr/>
          <a:lstStyle/>
          <a:p>
            <a:fld id="{BEC15CC2-FEA2-4369-A824-3C4B7B8D0BB4}" type="slidenum">
              <a:rPr lang="zh-SG" altLang="en-US" smtClean="0"/>
              <a:t>38</a:t>
            </a:fld>
            <a:endParaRPr lang="zh-SG" altLang="en-US"/>
          </a:p>
        </p:txBody>
      </p:sp>
    </p:spTree>
    <p:extLst>
      <p:ext uri="{BB962C8B-B14F-4D97-AF65-F5344CB8AC3E}">
        <p14:creationId xmlns:p14="http://schemas.microsoft.com/office/powerpoint/2010/main" val="2280184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SG" b="0" i="0" dirty="0">
                    <a:solidFill>
                      <a:srgbClr val="1F1F1F"/>
                    </a:solidFill>
                    <a:effectLst/>
                    <a:latin typeface="-apple-system"/>
                  </a:rPr>
                  <a:t>Recall that when we merge two Gaussians with different variance, </a:t>
                </a:r>
                <a14:m>
                  <m:oMath xmlns:m="http://schemas.openxmlformats.org/officeDocument/2006/math">
                    <m:r>
                      <a:rPr lang="en-US" altLang="zh-SG" b="0" i="1" smtClean="0">
                        <a:solidFill>
                          <a:srgbClr val="1F1F1F"/>
                        </a:solidFill>
                        <a:effectLst/>
                        <a:latin typeface="Cambria Math" panose="02040503050406030204" pitchFamily="18" charset="0"/>
                      </a:rPr>
                      <m:t>𝒩</m:t>
                    </m:r>
                    <m:d>
                      <m:dPr>
                        <m:ctrlPr>
                          <a:rPr lang="en-US" altLang="zh-SG" b="0" i="1" smtClean="0">
                            <a:solidFill>
                              <a:srgbClr val="1F1F1F"/>
                            </a:solidFill>
                            <a:effectLst/>
                            <a:latin typeface="Cambria Math" panose="02040503050406030204" pitchFamily="18" charset="0"/>
                          </a:rPr>
                        </m:ctrlPr>
                      </m:dPr>
                      <m:e>
                        <m:r>
                          <a:rPr lang="en-US" altLang="zh-SG" b="0" i="1" smtClean="0">
                            <a:solidFill>
                              <a:srgbClr val="1F1F1F"/>
                            </a:solidFill>
                            <a:effectLst/>
                            <a:latin typeface="Cambria Math" panose="02040503050406030204" pitchFamily="18" charset="0"/>
                          </a:rPr>
                          <m:t>𝑜</m:t>
                        </m:r>
                        <m:r>
                          <a:rPr lang="en-US" altLang="zh-SG" b="0" i="1" smtClean="0">
                            <a:solidFill>
                              <a:srgbClr val="1F1F1F"/>
                            </a:solidFill>
                            <a:effectLst/>
                            <a:latin typeface="Cambria Math" panose="02040503050406030204" pitchFamily="18" charset="0"/>
                          </a:rPr>
                          <m:t>, </m:t>
                        </m:r>
                        <m:sSubSup>
                          <m:sSubSupPr>
                            <m:ctrlPr>
                              <a:rPr lang="en-US" altLang="zh-SG" b="0" i="1" smtClean="0">
                                <a:solidFill>
                                  <a:srgbClr val="1F1F1F"/>
                                </a:solidFill>
                                <a:effectLst/>
                                <a:latin typeface="Cambria Math" panose="02040503050406030204" pitchFamily="18" charset="0"/>
                              </a:rPr>
                            </m:ctrlPr>
                          </m:sSubSupPr>
                          <m:e>
                            <m:r>
                              <a:rPr lang="en-US" altLang="zh-SG" b="0" i="1" smtClean="0">
                                <a:solidFill>
                                  <a:srgbClr val="1F1F1F"/>
                                </a:solidFill>
                                <a:effectLst/>
                                <a:latin typeface="Cambria Math" panose="02040503050406030204" pitchFamily="18" charset="0"/>
                              </a:rPr>
                              <m:t>𝜎</m:t>
                            </m:r>
                          </m:e>
                          <m:sub>
                            <m:r>
                              <a:rPr lang="en-US" altLang="zh-SG" b="0" i="1" smtClean="0">
                                <a:solidFill>
                                  <a:srgbClr val="1F1F1F"/>
                                </a:solidFill>
                                <a:effectLst/>
                                <a:latin typeface="Cambria Math" panose="02040503050406030204" pitchFamily="18" charset="0"/>
                              </a:rPr>
                              <m:t>1</m:t>
                            </m:r>
                          </m:sub>
                          <m:sup>
                            <m:r>
                              <a:rPr lang="en-US" altLang="zh-SG" b="0" i="1" smtClean="0">
                                <a:solidFill>
                                  <a:srgbClr val="1F1F1F"/>
                                </a:solidFill>
                                <a:effectLst/>
                                <a:latin typeface="Cambria Math" panose="02040503050406030204" pitchFamily="18" charset="0"/>
                              </a:rPr>
                              <m:t>2</m:t>
                            </m:r>
                          </m:sup>
                        </m:sSubSup>
                      </m:e>
                    </m:d>
                  </m:oMath>
                </a14:m>
                <a:r>
                  <a:rPr lang="en-US" altLang="zh-SG" b="0" i="0" dirty="0">
                    <a:solidFill>
                      <a:srgbClr val="1F1F1F"/>
                    </a:solidFill>
                    <a:effectLst/>
                    <a:latin typeface="-apple-system"/>
                  </a:rPr>
                  <a:t> and </a:t>
                </a:r>
                <a14:m>
                  <m:oMath xmlns:m="http://schemas.openxmlformats.org/officeDocument/2006/math">
                    <m:r>
                      <a:rPr lang="en-US" altLang="zh-SG" b="0" i="1" smtClean="0">
                        <a:solidFill>
                          <a:srgbClr val="1F1F1F"/>
                        </a:solidFill>
                        <a:effectLst/>
                        <a:latin typeface="Cambria Math" panose="02040503050406030204" pitchFamily="18" charset="0"/>
                      </a:rPr>
                      <m:t>𝒩</m:t>
                    </m:r>
                    <m:r>
                      <a:rPr lang="en-US" altLang="zh-SG" b="0" i="1" smtClean="0">
                        <a:solidFill>
                          <a:srgbClr val="1F1F1F"/>
                        </a:solidFill>
                        <a:effectLst/>
                        <a:latin typeface="Cambria Math" panose="02040503050406030204" pitchFamily="18" charset="0"/>
                      </a:rPr>
                      <m:t>(</m:t>
                    </m:r>
                    <m:r>
                      <a:rPr lang="en-US" altLang="zh-SG" b="0" i="1" smtClean="0">
                        <a:solidFill>
                          <a:srgbClr val="1F1F1F"/>
                        </a:solidFill>
                        <a:effectLst/>
                        <a:latin typeface="Cambria Math" panose="02040503050406030204" pitchFamily="18" charset="0"/>
                      </a:rPr>
                      <m:t>𝑜</m:t>
                    </m:r>
                    <m:r>
                      <a:rPr lang="en-US" altLang="zh-SG" b="0" i="1" smtClean="0">
                        <a:solidFill>
                          <a:srgbClr val="1F1F1F"/>
                        </a:solidFill>
                        <a:effectLst/>
                        <a:latin typeface="Cambria Math" panose="02040503050406030204" pitchFamily="18" charset="0"/>
                      </a:rPr>
                      <m:t>, </m:t>
                    </m:r>
                    <m:sSubSup>
                      <m:sSubSupPr>
                        <m:ctrlPr>
                          <a:rPr lang="en-US" altLang="zh-SG" b="0" i="1" smtClean="0">
                            <a:solidFill>
                              <a:srgbClr val="1F1F1F"/>
                            </a:solidFill>
                            <a:effectLst/>
                            <a:latin typeface="Cambria Math" panose="02040503050406030204" pitchFamily="18" charset="0"/>
                          </a:rPr>
                        </m:ctrlPr>
                      </m:sSubSupPr>
                      <m:e>
                        <m:r>
                          <a:rPr lang="en-US" altLang="zh-SG" b="0" i="1" smtClean="0">
                            <a:solidFill>
                              <a:srgbClr val="1F1F1F"/>
                            </a:solidFill>
                            <a:effectLst/>
                            <a:latin typeface="Cambria Math" panose="02040503050406030204" pitchFamily="18" charset="0"/>
                          </a:rPr>
                          <m:t>𝜎</m:t>
                        </m:r>
                      </m:e>
                      <m:sub>
                        <m:r>
                          <a:rPr lang="en-US" altLang="zh-SG" b="0" i="1" smtClean="0">
                            <a:solidFill>
                              <a:srgbClr val="1F1F1F"/>
                            </a:solidFill>
                            <a:effectLst/>
                            <a:latin typeface="Cambria Math" panose="02040503050406030204" pitchFamily="18" charset="0"/>
                          </a:rPr>
                          <m:t>2</m:t>
                        </m:r>
                      </m:sub>
                      <m:sup>
                        <m:r>
                          <a:rPr lang="en-US" altLang="zh-SG" b="0" i="1" smtClean="0">
                            <a:solidFill>
                              <a:srgbClr val="1F1F1F"/>
                            </a:solidFill>
                            <a:effectLst/>
                            <a:latin typeface="Cambria Math" panose="02040503050406030204" pitchFamily="18" charset="0"/>
                          </a:rPr>
                          <m:t>2</m:t>
                        </m:r>
                      </m:sup>
                    </m:sSubSup>
                    <m:r>
                      <a:rPr lang="en-US" altLang="zh-SG" b="0" i="1" smtClean="0">
                        <a:solidFill>
                          <a:srgbClr val="1F1F1F"/>
                        </a:solidFill>
                        <a:effectLst/>
                        <a:latin typeface="Cambria Math" panose="02040503050406030204" pitchFamily="18" charset="0"/>
                      </a:rPr>
                      <m:t>)</m:t>
                    </m:r>
                  </m:oMath>
                </a14:m>
                <a:r>
                  <a:rPr lang="en-US" altLang="zh-SG" b="0" i="0" dirty="0">
                    <a:solidFill>
                      <a:srgbClr val="1F1F1F"/>
                    </a:solidFill>
                    <a:effectLst/>
                    <a:latin typeface="-apple-system"/>
                  </a:rPr>
                  <a:t>, the new distribution is </a:t>
                </a:r>
                <a14:m>
                  <m:oMath xmlns:m="http://schemas.openxmlformats.org/officeDocument/2006/math">
                    <m:r>
                      <a:rPr lang="en-US" altLang="zh-SG" b="0" i="1" smtClean="0">
                        <a:solidFill>
                          <a:srgbClr val="1F1F1F"/>
                        </a:solidFill>
                        <a:effectLst/>
                        <a:latin typeface="Cambria Math" panose="02040503050406030204" pitchFamily="18" charset="0"/>
                      </a:rPr>
                      <m:t>𝒩</m:t>
                    </m:r>
                    <m:r>
                      <a:rPr lang="en-US" altLang="zh-SG" b="0" i="1" smtClean="0">
                        <a:solidFill>
                          <a:srgbClr val="1F1F1F"/>
                        </a:solidFill>
                        <a:effectLst/>
                        <a:latin typeface="Cambria Math" panose="02040503050406030204" pitchFamily="18" charset="0"/>
                      </a:rPr>
                      <m:t>(</m:t>
                    </m:r>
                    <m:r>
                      <a:rPr lang="en-US" altLang="zh-SG" b="0" i="1" smtClean="0">
                        <a:solidFill>
                          <a:srgbClr val="1F1F1F"/>
                        </a:solidFill>
                        <a:effectLst/>
                        <a:latin typeface="Cambria Math" panose="02040503050406030204" pitchFamily="18" charset="0"/>
                      </a:rPr>
                      <m:t>𝑜</m:t>
                    </m:r>
                    <m:r>
                      <a:rPr lang="en-US" altLang="zh-SG" b="0" i="1" smtClean="0">
                        <a:solidFill>
                          <a:srgbClr val="1F1F1F"/>
                        </a:solidFill>
                        <a:effectLst/>
                        <a:latin typeface="Cambria Math" panose="02040503050406030204" pitchFamily="18" charset="0"/>
                      </a:rPr>
                      <m:t>, </m:t>
                    </m:r>
                    <m:sSubSup>
                      <m:sSubSupPr>
                        <m:ctrlPr>
                          <a:rPr lang="en-US" altLang="zh-SG" b="0" i="1" smtClean="0">
                            <a:solidFill>
                              <a:srgbClr val="1F1F1F"/>
                            </a:solidFill>
                            <a:effectLst/>
                            <a:latin typeface="Cambria Math" panose="02040503050406030204" pitchFamily="18" charset="0"/>
                          </a:rPr>
                        </m:ctrlPr>
                      </m:sSubSupPr>
                      <m:e>
                        <m:r>
                          <a:rPr lang="en-US" altLang="zh-SG" b="0" i="1" smtClean="0">
                            <a:solidFill>
                              <a:srgbClr val="1F1F1F"/>
                            </a:solidFill>
                            <a:effectLst/>
                            <a:latin typeface="Cambria Math" panose="02040503050406030204" pitchFamily="18" charset="0"/>
                          </a:rPr>
                          <m:t>𝜎</m:t>
                        </m:r>
                      </m:e>
                      <m:sub>
                        <m:r>
                          <a:rPr lang="en-US" altLang="zh-SG" b="0" i="1" smtClean="0">
                            <a:solidFill>
                              <a:srgbClr val="1F1F1F"/>
                            </a:solidFill>
                            <a:effectLst/>
                            <a:latin typeface="Cambria Math" panose="02040503050406030204" pitchFamily="18" charset="0"/>
                          </a:rPr>
                          <m:t>1</m:t>
                        </m:r>
                      </m:sub>
                      <m:sup>
                        <m:r>
                          <a:rPr lang="en-US" altLang="zh-SG" b="0" i="1" smtClean="0">
                            <a:solidFill>
                              <a:srgbClr val="1F1F1F"/>
                            </a:solidFill>
                            <a:effectLst/>
                            <a:latin typeface="Cambria Math" panose="02040503050406030204" pitchFamily="18" charset="0"/>
                          </a:rPr>
                          <m:t>2</m:t>
                        </m:r>
                      </m:sup>
                    </m:sSubSup>
                    <m:r>
                      <a:rPr lang="en-US" altLang="zh-SG" b="0" i="1" smtClean="0">
                        <a:solidFill>
                          <a:srgbClr val="1F1F1F"/>
                        </a:solidFill>
                        <a:effectLst/>
                        <a:latin typeface="Cambria Math" panose="02040503050406030204" pitchFamily="18" charset="0"/>
                      </a:rPr>
                      <m:t>+</m:t>
                    </m:r>
                    <m:sSubSup>
                      <m:sSubSupPr>
                        <m:ctrlPr>
                          <a:rPr lang="en-US" altLang="zh-SG" b="0" i="1" smtClean="0">
                            <a:solidFill>
                              <a:srgbClr val="1F1F1F"/>
                            </a:solidFill>
                            <a:effectLst/>
                            <a:latin typeface="Cambria Math" panose="02040503050406030204" pitchFamily="18" charset="0"/>
                          </a:rPr>
                        </m:ctrlPr>
                      </m:sSubSupPr>
                      <m:e>
                        <m:r>
                          <a:rPr lang="en-US" altLang="zh-SG" b="0" i="1" smtClean="0">
                            <a:solidFill>
                              <a:srgbClr val="1F1F1F"/>
                            </a:solidFill>
                            <a:effectLst/>
                            <a:latin typeface="Cambria Math" panose="02040503050406030204" pitchFamily="18" charset="0"/>
                          </a:rPr>
                          <m:t>𝜎</m:t>
                        </m:r>
                      </m:e>
                      <m:sub>
                        <m:r>
                          <a:rPr lang="en-US" altLang="zh-SG" b="0" i="1" smtClean="0">
                            <a:solidFill>
                              <a:srgbClr val="1F1F1F"/>
                            </a:solidFill>
                            <a:effectLst/>
                            <a:latin typeface="Cambria Math" panose="02040503050406030204" pitchFamily="18" charset="0"/>
                          </a:rPr>
                          <m:t>2</m:t>
                        </m:r>
                      </m:sub>
                      <m:sup>
                        <m:r>
                          <a:rPr lang="en-US" altLang="zh-SG" b="0" i="1" smtClean="0">
                            <a:solidFill>
                              <a:srgbClr val="1F1F1F"/>
                            </a:solidFill>
                            <a:effectLst/>
                            <a:latin typeface="Cambria Math" panose="02040503050406030204" pitchFamily="18" charset="0"/>
                          </a:rPr>
                          <m:t>2</m:t>
                        </m:r>
                      </m:sup>
                    </m:sSubSup>
                    <m:r>
                      <a:rPr lang="en-US" altLang="zh-SG" b="0" i="1" smtClean="0">
                        <a:solidFill>
                          <a:srgbClr val="1F1F1F"/>
                        </a:solidFill>
                        <a:effectLst/>
                        <a:latin typeface="Cambria Math" panose="02040503050406030204" pitchFamily="18" charset="0"/>
                      </a:rPr>
                      <m:t>)</m:t>
                    </m:r>
                  </m:oMath>
                </a14:m>
                <a:r>
                  <a:rPr lang="en-US" altLang="zh-SG" b="0" i="0" dirty="0">
                    <a:solidFill>
                      <a:srgbClr val="1F1F1F"/>
                    </a:solidFill>
                    <a:effectLst/>
                    <a:latin typeface="-apple-system"/>
                  </a:rPr>
                  <a:t>. Here the merged standard deviation is </a:t>
                </a:r>
                <a14:m>
                  <m:oMath xmlns:m="http://schemas.openxmlformats.org/officeDocument/2006/math">
                    <m:rad>
                      <m:radPr>
                        <m:degHide m:val="on"/>
                        <m:ctrlPr>
                          <a:rPr lang="en-US" altLang="zh-SG" b="0" i="1" smtClean="0">
                            <a:solidFill>
                              <a:srgbClr val="1F1F1F"/>
                            </a:solidFill>
                            <a:effectLst/>
                            <a:latin typeface="Cambria Math" panose="02040503050406030204" pitchFamily="18" charset="0"/>
                          </a:rPr>
                        </m:ctrlPr>
                      </m:radPr>
                      <m:deg/>
                      <m:e>
                        <m:d>
                          <m:dPr>
                            <m:ctrlPr>
                              <a:rPr lang="en-US" altLang="zh-SG" b="0" i="1" smtClean="0">
                                <a:solidFill>
                                  <a:srgbClr val="1F1F1F"/>
                                </a:solidFill>
                                <a:effectLst/>
                                <a:latin typeface="Cambria Math" panose="02040503050406030204" pitchFamily="18" charset="0"/>
                              </a:rPr>
                            </m:ctrlPr>
                          </m:dPr>
                          <m:e>
                            <m:r>
                              <a:rPr lang="en-US" altLang="zh-SG" b="0" i="1" smtClean="0">
                                <a:solidFill>
                                  <a:srgbClr val="1F1F1F"/>
                                </a:solidFill>
                                <a:effectLst/>
                                <a:latin typeface="Cambria Math" panose="02040503050406030204" pitchFamily="18" charset="0"/>
                              </a:rPr>
                              <m:t>1−</m:t>
                            </m:r>
                            <m:sSub>
                              <m:sSubPr>
                                <m:ctrlPr>
                                  <a:rPr lang="en-US" altLang="zh-SG" b="0" i="1" smtClean="0">
                                    <a:solidFill>
                                      <a:srgbClr val="1F1F1F"/>
                                    </a:solidFill>
                                    <a:effectLst/>
                                    <a:latin typeface="Cambria Math" panose="02040503050406030204" pitchFamily="18" charset="0"/>
                                  </a:rPr>
                                </m:ctrlPr>
                              </m:sSubPr>
                              <m:e>
                                <m:r>
                                  <a:rPr lang="en-US" altLang="zh-SG" b="0" i="1" smtClean="0">
                                    <a:solidFill>
                                      <a:srgbClr val="1F1F1F"/>
                                    </a:solidFill>
                                    <a:effectLst/>
                                    <a:latin typeface="Cambria Math" panose="02040503050406030204" pitchFamily="18" charset="0"/>
                                  </a:rPr>
                                  <m:t>𝛼</m:t>
                                </m:r>
                              </m:e>
                              <m:sub>
                                <m:r>
                                  <a:rPr lang="en-US" altLang="zh-SG" b="0" i="1" smtClean="0">
                                    <a:solidFill>
                                      <a:srgbClr val="1F1F1F"/>
                                    </a:solidFill>
                                    <a:effectLst/>
                                    <a:latin typeface="Cambria Math" panose="02040503050406030204" pitchFamily="18" charset="0"/>
                                  </a:rPr>
                                  <m:t>𝑡</m:t>
                                </m:r>
                              </m:sub>
                            </m:sSub>
                          </m:e>
                        </m:d>
                        <m:r>
                          <a:rPr lang="en-US" altLang="zh-SG" b="0" i="1" smtClean="0">
                            <a:solidFill>
                              <a:srgbClr val="1F1F1F"/>
                            </a:solidFill>
                            <a:effectLst/>
                            <a:latin typeface="Cambria Math" panose="02040503050406030204" pitchFamily="18" charset="0"/>
                          </a:rPr>
                          <m:t>+</m:t>
                        </m:r>
                        <m:sSub>
                          <m:sSubPr>
                            <m:ctrlPr>
                              <a:rPr lang="en-US" altLang="zh-SG" b="0" i="1" smtClean="0">
                                <a:solidFill>
                                  <a:srgbClr val="1F1F1F"/>
                                </a:solidFill>
                                <a:effectLst/>
                                <a:latin typeface="Cambria Math" panose="02040503050406030204" pitchFamily="18" charset="0"/>
                              </a:rPr>
                            </m:ctrlPr>
                          </m:sSubPr>
                          <m:e>
                            <m:r>
                              <a:rPr lang="en-US" altLang="zh-SG" b="0" i="1" smtClean="0">
                                <a:solidFill>
                                  <a:srgbClr val="1F1F1F"/>
                                </a:solidFill>
                                <a:effectLst/>
                                <a:latin typeface="Cambria Math" panose="02040503050406030204" pitchFamily="18" charset="0"/>
                              </a:rPr>
                              <m:t>𝛼</m:t>
                            </m:r>
                          </m:e>
                          <m:sub>
                            <m:r>
                              <a:rPr lang="en-US" altLang="zh-SG" b="0" i="1" smtClean="0">
                                <a:solidFill>
                                  <a:srgbClr val="1F1F1F"/>
                                </a:solidFill>
                                <a:effectLst/>
                                <a:latin typeface="Cambria Math" panose="02040503050406030204" pitchFamily="18" charset="0"/>
                              </a:rPr>
                              <m:t>𝑡</m:t>
                            </m:r>
                          </m:sub>
                        </m:sSub>
                        <m:r>
                          <a:rPr lang="en-US" altLang="zh-SG" b="0" i="1" smtClean="0">
                            <a:solidFill>
                              <a:srgbClr val="1F1F1F"/>
                            </a:solidFill>
                            <a:effectLst/>
                            <a:latin typeface="Cambria Math" panose="02040503050406030204" pitchFamily="18" charset="0"/>
                          </a:rPr>
                          <m:t>(1−</m:t>
                        </m:r>
                        <m:sSub>
                          <m:sSubPr>
                            <m:ctrlPr>
                              <a:rPr lang="en-US" altLang="zh-SG" b="0" i="1" smtClean="0">
                                <a:solidFill>
                                  <a:srgbClr val="1F1F1F"/>
                                </a:solidFill>
                                <a:effectLst/>
                                <a:latin typeface="Cambria Math" panose="02040503050406030204" pitchFamily="18" charset="0"/>
                              </a:rPr>
                            </m:ctrlPr>
                          </m:sSubPr>
                          <m:e>
                            <m:r>
                              <a:rPr lang="en-US" altLang="zh-SG" b="0" i="1" smtClean="0">
                                <a:solidFill>
                                  <a:srgbClr val="1F1F1F"/>
                                </a:solidFill>
                                <a:effectLst/>
                                <a:latin typeface="Cambria Math" panose="02040503050406030204" pitchFamily="18" charset="0"/>
                              </a:rPr>
                              <m:t>𝛼</m:t>
                            </m:r>
                          </m:e>
                          <m:sub>
                            <m:r>
                              <a:rPr lang="en-US" altLang="zh-SG" b="0" i="1" smtClean="0">
                                <a:solidFill>
                                  <a:srgbClr val="1F1F1F"/>
                                </a:solidFill>
                                <a:effectLst/>
                                <a:latin typeface="Cambria Math" panose="02040503050406030204" pitchFamily="18" charset="0"/>
                              </a:rPr>
                              <m:t>𝑡</m:t>
                            </m:r>
                            <m:r>
                              <a:rPr lang="en-US" altLang="zh-SG" b="0" i="1" smtClean="0">
                                <a:solidFill>
                                  <a:srgbClr val="1F1F1F"/>
                                </a:solidFill>
                                <a:effectLst/>
                                <a:latin typeface="Cambria Math" panose="02040503050406030204" pitchFamily="18" charset="0"/>
                              </a:rPr>
                              <m:t>−1</m:t>
                            </m:r>
                          </m:sub>
                        </m:sSub>
                        <m:r>
                          <a:rPr lang="en-US" altLang="zh-SG" b="0" i="1" smtClean="0">
                            <a:solidFill>
                              <a:srgbClr val="1F1F1F"/>
                            </a:solidFill>
                            <a:effectLst/>
                            <a:latin typeface="Cambria Math" panose="02040503050406030204" pitchFamily="18" charset="0"/>
                          </a:rPr>
                          <m:t>)</m:t>
                        </m:r>
                      </m:e>
                    </m:rad>
                    <m:r>
                      <a:rPr lang="en-US" altLang="zh-SG" b="0" i="1" smtClean="0">
                        <a:solidFill>
                          <a:srgbClr val="1F1F1F"/>
                        </a:solidFill>
                        <a:effectLst/>
                        <a:latin typeface="Cambria Math" panose="02040503050406030204" pitchFamily="18" charset="0"/>
                      </a:rPr>
                      <m:t>=</m:t>
                    </m:r>
                    <m:rad>
                      <m:radPr>
                        <m:degHide m:val="on"/>
                        <m:ctrlPr>
                          <a:rPr lang="en-US" altLang="zh-SG" b="0" i="1" smtClean="0">
                            <a:solidFill>
                              <a:srgbClr val="1F1F1F"/>
                            </a:solidFill>
                            <a:effectLst/>
                            <a:latin typeface="Cambria Math" panose="02040503050406030204" pitchFamily="18" charset="0"/>
                          </a:rPr>
                        </m:ctrlPr>
                      </m:radPr>
                      <m:deg/>
                      <m:e>
                        <m:r>
                          <a:rPr lang="en-US" altLang="zh-SG" b="0" i="1" smtClean="0">
                            <a:solidFill>
                              <a:srgbClr val="1F1F1F"/>
                            </a:solidFill>
                            <a:effectLst/>
                            <a:latin typeface="Cambria Math" panose="02040503050406030204" pitchFamily="18" charset="0"/>
                          </a:rPr>
                          <m:t>1−</m:t>
                        </m:r>
                        <m:sSub>
                          <m:sSubPr>
                            <m:ctrlPr>
                              <a:rPr lang="en-US" altLang="zh-SG" b="0" i="1" smtClean="0">
                                <a:solidFill>
                                  <a:srgbClr val="1F1F1F"/>
                                </a:solidFill>
                                <a:effectLst/>
                                <a:latin typeface="Cambria Math" panose="02040503050406030204" pitchFamily="18" charset="0"/>
                              </a:rPr>
                            </m:ctrlPr>
                          </m:sSubPr>
                          <m:e>
                            <m:r>
                              <a:rPr lang="en-US" altLang="zh-SG" b="0" i="1" smtClean="0">
                                <a:solidFill>
                                  <a:srgbClr val="1F1F1F"/>
                                </a:solidFill>
                                <a:effectLst/>
                                <a:latin typeface="Cambria Math" panose="02040503050406030204" pitchFamily="18" charset="0"/>
                              </a:rPr>
                              <m:t>𝛼</m:t>
                            </m:r>
                          </m:e>
                          <m:sub>
                            <m:r>
                              <a:rPr lang="en-US" altLang="zh-SG" b="0" i="1" smtClean="0">
                                <a:solidFill>
                                  <a:srgbClr val="1F1F1F"/>
                                </a:solidFill>
                                <a:effectLst/>
                                <a:latin typeface="Cambria Math" panose="02040503050406030204" pitchFamily="18" charset="0"/>
                              </a:rPr>
                              <m:t>𝑡</m:t>
                            </m:r>
                          </m:sub>
                        </m:sSub>
                        <m:sSub>
                          <m:sSubPr>
                            <m:ctrlPr>
                              <a:rPr lang="en-US" altLang="zh-SG" b="0" i="1" smtClean="0">
                                <a:solidFill>
                                  <a:srgbClr val="1F1F1F"/>
                                </a:solidFill>
                                <a:effectLst/>
                                <a:latin typeface="Cambria Math" panose="02040503050406030204" pitchFamily="18" charset="0"/>
                              </a:rPr>
                            </m:ctrlPr>
                          </m:sSubPr>
                          <m:e>
                            <m:r>
                              <a:rPr lang="en-US" altLang="zh-SG" b="0" i="1" smtClean="0">
                                <a:solidFill>
                                  <a:srgbClr val="1F1F1F"/>
                                </a:solidFill>
                                <a:effectLst/>
                                <a:latin typeface="Cambria Math" panose="02040503050406030204" pitchFamily="18" charset="0"/>
                              </a:rPr>
                              <m:t>𝛼</m:t>
                            </m:r>
                          </m:e>
                          <m:sub>
                            <m:r>
                              <a:rPr lang="en-US" altLang="zh-SG" b="0" i="1" smtClean="0">
                                <a:solidFill>
                                  <a:srgbClr val="1F1F1F"/>
                                </a:solidFill>
                                <a:effectLst/>
                                <a:latin typeface="Cambria Math" panose="02040503050406030204" pitchFamily="18" charset="0"/>
                              </a:rPr>
                              <m:t>𝑡</m:t>
                            </m:r>
                            <m:r>
                              <a:rPr lang="en-US" altLang="zh-SG" b="0" i="1" smtClean="0">
                                <a:solidFill>
                                  <a:srgbClr val="1F1F1F"/>
                                </a:solidFill>
                                <a:effectLst/>
                                <a:latin typeface="Cambria Math" panose="02040503050406030204" pitchFamily="18" charset="0"/>
                              </a:rPr>
                              <m:t>−1</m:t>
                            </m:r>
                          </m:sub>
                        </m:sSub>
                      </m:e>
                    </m:rad>
                  </m:oMath>
                </a14:m>
                <a:endParaRPr lang="zh-SG" altLang="en-US" dirty="0"/>
              </a:p>
            </p:txBody>
          </p:sp>
        </mc:Choice>
        <mc:Fallback xmlns="">
          <p:sp>
            <p:nvSpPr>
              <p:cNvPr id="3" name="备注占位符 2"/>
              <p:cNvSpPr>
                <a:spLocks noGrp="1"/>
              </p:cNvSpPr>
              <p:nvPr>
                <p:ph type="body" idx="1"/>
              </p:nvPr>
            </p:nvSpPr>
            <p:spPr/>
            <p:txBody>
              <a:bodyPr/>
              <a:lstStyle/>
              <a:p>
                <a:r>
                  <a:rPr lang="en-US" altLang="zh-SG" b="0" i="0" dirty="0">
                    <a:solidFill>
                      <a:srgbClr val="1F1F1F"/>
                    </a:solidFill>
                    <a:effectLst/>
                    <a:latin typeface="-apple-system"/>
                  </a:rPr>
                  <a:t>Recall that when we merge two Gaussians with different variance, </a:t>
                </a:r>
                <a:r>
                  <a:rPr lang="en-US" altLang="zh-SG" b="0" i="0">
                    <a:solidFill>
                      <a:srgbClr val="1F1F1F"/>
                    </a:solidFill>
                    <a:effectLst/>
                    <a:latin typeface="Cambria Math" panose="02040503050406030204" pitchFamily="18" charset="0"/>
                  </a:rPr>
                  <a:t>𝒩(𝑜, 𝜎_1^2 )</a:t>
                </a:r>
                <a:r>
                  <a:rPr lang="en-US" altLang="zh-SG" b="0" i="0" dirty="0">
                    <a:solidFill>
                      <a:srgbClr val="1F1F1F"/>
                    </a:solidFill>
                    <a:effectLst/>
                    <a:latin typeface="-apple-system"/>
                  </a:rPr>
                  <a:t> and </a:t>
                </a:r>
                <a:r>
                  <a:rPr lang="en-US" altLang="zh-SG" b="0" i="0">
                    <a:solidFill>
                      <a:srgbClr val="1F1F1F"/>
                    </a:solidFill>
                    <a:effectLst/>
                    <a:latin typeface="Cambria Math" panose="02040503050406030204" pitchFamily="18" charset="0"/>
                  </a:rPr>
                  <a:t>𝒩(𝑜, 𝜎_2^2)</a:t>
                </a:r>
                <a:r>
                  <a:rPr lang="en-US" altLang="zh-SG" b="0" i="0" dirty="0">
                    <a:solidFill>
                      <a:srgbClr val="1F1F1F"/>
                    </a:solidFill>
                    <a:effectLst/>
                    <a:latin typeface="-apple-system"/>
                  </a:rPr>
                  <a:t>, the new distribution is </a:t>
                </a:r>
                <a:r>
                  <a:rPr lang="en-US" altLang="zh-SG" b="0" i="0">
                    <a:solidFill>
                      <a:srgbClr val="1F1F1F"/>
                    </a:solidFill>
                    <a:effectLst/>
                    <a:latin typeface="Cambria Math" panose="02040503050406030204" pitchFamily="18" charset="0"/>
                  </a:rPr>
                  <a:t>𝒩(𝑜, 𝜎_1^2+𝜎_2^2)</a:t>
                </a:r>
                <a:r>
                  <a:rPr lang="en-US" altLang="zh-SG" b="0" i="0" dirty="0">
                    <a:solidFill>
                      <a:srgbClr val="1F1F1F"/>
                    </a:solidFill>
                    <a:effectLst/>
                    <a:latin typeface="-apple-system"/>
                  </a:rPr>
                  <a:t>. Here the merged standard deviation is </a:t>
                </a:r>
                <a:r>
                  <a:rPr lang="en-US" altLang="zh-SG" b="0" i="0">
                    <a:solidFill>
                      <a:srgbClr val="1F1F1F"/>
                    </a:solidFill>
                    <a:effectLst/>
                    <a:latin typeface="Cambria Math" panose="02040503050406030204" pitchFamily="18" charset="0"/>
                  </a:rPr>
                  <a:t>√((1−𝛼_𝑡 )+𝛼_𝑡 (1−𝛼_(𝑡−1)))=√(1−𝛼_𝑡 𝛼_(𝑡−1) )</a:t>
                </a:r>
                <a:endParaRPr lang="zh-SG" altLang="en-US" dirty="0"/>
              </a:p>
            </p:txBody>
          </p:sp>
        </mc:Fallback>
      </mc:AlternateContent>
      <p:sp>
        <p:nvSpPr>
          <p:cNvPr id="4" name="灯片编号占位符 3"/>
          <p:cNvSpPr>
            <a:spLocks noGrp="1"/>
          </p:cNvSpPr>
          <p:nvPr>
            <p:ph type="sldNum" sz="quarter" idx="5"/>
          </p:nvPr>
        </p:nvSpPr>
        <p:spPr/>
        <p:txBody>
          <a:bodyPr/>
          <a:lstStyle/>
          <a:p>
            <a:fld id="{BEC15CC2-FEA2-4369-A824-3C4B7B8D0BB4}" type="slidenum">
              <a:rPr lang="zh-SG" altLang="en-US" smtClean="0"/>
              <a:t>41</a:t>
            </a:fld>
            <a:endParaRPr lang="zh-SG" altLang="en-US"/>
          </a:p>
        </p:txBody>
      </p:sp>
    </p:spTree>
    <p:extLst>
      <p:ext uri="{BB962C8B-B14F-4D97-AF65-F5344CB8AC3E}">
        <p14:creationId xmlns:p14="http://schemas.microsoft.com/office/powerpoint/2010/main" val="3807053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a:t>The variances, beta, and </a:t>
            </a:r>
            <a:r>
              <a:rPr lang="en-US" altLang="zh-SG" dirty="0" err="1"/>
              <a:t>signma</a:t>
            </a:r>
            <a:r>
              <a:rPr lang="en-US" altLang="zh-SG" dirty="0"/>
              <a:t> are modeling choices.</a:t>
            </a:r>
            <a:endParaRPr lang="zh-SG" altLang="en-US" dirty="0"/>
          </a:p>
        </p:txBody>
      </p:sp>
      <p:sp>
        <p:nvSpPr>
          <p:cNvPr id="4" name="灯片编号占位符 3"/>
          <p:cNvSpPr>
            <a:spLocks noGrp="1"/>
          </p:cNvSpPr>
          <p:nvPr>
            <p:ph type="sldNum" sz="quarter" idx="5"/>
          </p:nvPr>
        </p:nvSpPr>
        <p:spPr/>
        <p:txBody>
          <a:bodyPr/>
          <a:lstStyle/>
          <a:p>
            <a:fld id="{BEC15CC2-FEA2-4369-A824-3C4B7B8D0BB4}" type="slidenum">
              <a:rPr lang="zh-SG" altLang="en-US" smtClean="0"/>
              <a:t>44</a:t>
            </a:fld>
            <a:endParaRPr lang="zh-SG" altLang="en-US"/>
          </a:p>
        </p:txBody>
      </p:sp>
    </p:spTree>
    <p:extLst>
      <p:ext uri="{BB962C8B-B14F-4D97-AF65-F5344CB8AC3E}">
        <p14:creationId xmlns:p14="http://schemas.microsoft.com/office/powerpoint/2010/main" val="114967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a:t>The variances, beta, and </a:t>
            </a:r>
            <a:r>
              <a:rPr lang="en-US" altLang="zh-SG" dirty="0" err="1"/>
              <a:t>signma</a:t>
            </a:r>
            <a:r>
              <a:rPr lang="en-US" altLang="zh-SG" dirty="0"/>
              <a:t> are modeling choices.</a:t>
            </a:r>
            <a:endParaRPr lang="zh-SG" altLang="en-US" dirty="0"/>
          </a:p>
        </p:txBody>
      </p:sp>
      <p:sp>
        <p:nvSpPr>
          <p:cNvPr id="4" name="灯片编号占位符 3"/>
          <p:cNvSpPr>
            <a:spLocks noGrp="1"/>
          </p:cNvSpPr>
          <p:nvPr>
            <p:ph type="sldNum" sz="quarter" idx="5"/>
          </p:nvPr>
        </p:nvSpPr>
        <p:spPr/>
        <p:txBody>
          <a:bodyPr/>
          <a:lstStyle/>
          <a:p>
            <a:fld id="{BEC15CC2-FEA2-4369-A824-3C4B7B8D0BB4}" type="slidenum">
              <a:rPr lang="zh-SG" altLang="en-US" smtClean="0"/>
              <a:t>45</a:t>
            </a:fld>
            <a:endParaRPr lang="zh-SG" altLang="en-US"/>
          </a:p>
        </p:txBody>
      </p:sp>
    </p:spTree>
    <p:extLst>
      <p:ext uri="{BB962C8B-B14F-4D97-AF65-F5344CB8AC3E}">
        <p14:creationId xmlns:p14="http://schemas.microsoft.com/office/powerpoint/2010/main" val="1571717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DALLE</a:t>
            </a:r>
          </a:p>
        </p:txBody>
      </p:sp>
      <p:sp>
        <p:nvSpPr>
          <p:cNvPr id="4" name="Slide Number Placeholder 3"/>
          <p:cNvSpPr>
            <a:spLocks noGrp="1"/>
          </p:cNvSpPr>
          <p:nvPr>
            <p:ph type="sldNum" sz="quarter" idx="5"/>
          </p:nvPr>
        </p:nvSpPr>
        <p:spPr/>
        <p:txBody>
          <a:bodyPr/>
          <a:lstStyle/>
          <a:p>
            <a:fld id="{BEC15CC2-FEA2-4369-A824-3C4B7B8D0BB4}" type="slidenum">
              <a:rPr lang="zh-SG" altLang="en-US" smtClean="0"/>
              <a:t>47</a:t>
            </a:fld>
            <a:endParaRPr lang="zh-SG" altLang="en-US"/>
          </a:p>
        </p:txBody>
      </p:sp>
    </p:spTree>
    <p:extLst>
      <p:ext uri="{BB962C8B-B14F-4D97-AF65-F5344CB8AC3E}">
        <p14:creationId xmlns:p14="http://schemas.microsoft.com/office/powerpoint/2010/main" val="3703709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SG"/>
              <a:t>Latent: </a:t>
            </a:r>
            <a:r>
              <a:rPr lang="zh-CN" altLang="en-US"/>
              <a:t>潜在的</a:t>
            </a:r>
            <a:endParaRPr lang="en-US" altLang="zh-CN"/>
          </a:p>
          <a:p>
            <a:pPr algn="l"/>
            <a:r>
              <a:rPr lang="en-US" altLang="zh-SG" sz="1800" b="0" i="0" u="none" strike="noStrike" baseline="0">
                <a:latin typeface="NimbusRomNo9L-Regu"/>
              </a:rPr>
              <a:t>Different dimensions of </a:t>
            </a:r>
            <a:r>
              <a:rPr lang="en-US" altLang="zh-SG" sz="1800" b="0" i="0" u="none" strike="noStrike" baseline="0">
                <a:latin typeface="CMBX10"/>
              </a:rPr>
              <a:t>z </a:t>
            </a:r>
            <a:r>
              <a:rPr lang="en-US" altLang="zh-SG" sz="1800" b="0" i="0" u="none" strike="noStrike" baseline="0">
                <a:latin typeface="NimbusRomNo9L-Regu"/>
              </a:rPr>
              <a:t>specify different attributes, such as the size, color, pose, background, and so on; everything necessary to fully determine the </a:t>
            </a:r>
            <a:r>
              <a:rPr lang="en-SG" altLang="zh-SG" sz="1800" b="0" i="0" u="none" strike="noStrike" baseline="0">
                <a:latin typeface="NimbusRomNo9L-Regu"/>
              </a:rPr>
              <a:t>output image.</a:t>
            </a:r>
            <a:endParaRPr lang="zh-SG" altLang="en-US"/>
          </a:p>
        </p:txBody>
      </p:sp>
      <p:sp>
        <p:nvSpPr>
          <p:cNvPr id="4" name="Slide Number Placeholder 3"/>
          <p:cNvSpPr>
            <a:spLocks noGrp="1"/>
          </p:cNvSpPr>
          <p:nvPr>
            <p:ph type="sldNum" sz="quarter" idx="5"/>
          </p:nvPr>
        </p:nvSpPr>
        <p:spPr/>
        <p:txBody>
          <a:bodyPr/>
          <a:lstStyle/>
          <a:p>
            <a:fld id="{BEC15CC2-FEA2-4369-A824-3C4B7B8D0BB4}" type="slidenum">
              <a:rPr lang="zh-SG" altLang="en-US" smtClean="0"/>
              <a:t>11</a:t>
            </a:fld>
            <a:endParaRPr lang="zh-SG" altLang="en-US"/>
          </a:p>
        </p:txBody>
      </p:sp>
    </p:spTree>
    <p:extLst>
      <p:ext uri="{BB962C8B-B14F-4D97-AF65-F5344CB8AC3E}">
        <p14:creationId xmlns:p14="http://schemas.microsoft.com/office/powerpoint/2010/main" val="1318774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SORA</a:t>
            </a:r>
          </a:p>
        </p:txBody>
      </p:sp>
      <p:sp>
        <p:nvSpPr>
          <p:cNvPr id="4" name="Slide Number Placeholder 3"/>
          <p:cNvSpPr>
            <a:spLocks noGrp="1"/>
          </p:cNvSpPr>
          <p:nvPr>
            <p:ph type="sldNum" sz="quarter" idx="5"/>
          </p:nvPr>
        </p:nvSpPr>
        <p:spPr/>
        <p:txBody>
          <a:bodyPr/>
          <a:lstStyle/>
          <a:p>
            <a:fld id="{BEC15CC2-FEA2-4369-A824-3C4B7B8D0BB4}" type="slidenum">
              <a:rPr lang="zh-SG" altLang="en-US" smtClean="0"/>
              <a:t>48</a:t>
            </a:fld>
            <a:endParaRPr lang="zh-SG" altLang="en-US"/>
          </a:p>
        </p:txBody>
      </p:sp>
    </p:spTree>
    <p:extLst>
      <p:ext uri="{BB962C8B-B14F-4D97-AF65-F5344CB8AC3E}">
        <p14:creationId xmlns:p14="http://schemas.microsoft.com/office/powerpoint/2010/main" val="923309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Stable Diffusion</a:t>
            </a:r>
          </a:p>
        </p:txBody>
      </p:sp>
      <p:sp>
        <p:nvSpPr>
          <p:cNvPr id="4" name="Slide Number Placeholder 3"/>
          <p:cNvSpPr>
            <a:spLocks noGrp="1"/>
          </p:cNvSpPr>
          <p:nvPr>
            <p:ph type="sldNum" sz="quarter" idx="5"/>
          </p:nvPr>
        </p:nvSpPr>
        <p:spPr/>
        <p:txBody>
          <a:bodyPr/>
          <a:lstStyle/>
          <a:p>
            <a:fld id="{BEC15CC2-FEA2-4369-A824-3C4B7B8D0BB4}" type="slidenum">
              <a:rPr lang="zh-SG" altLang="en-US" smtClean="0"/>
              <a:t>49</a:t>
            </a:fld>
            <a:endParaRPr lang="zh-SG" altLang="en-US"/>
          </a:p>
        </p:txBody>
      </p:sp>
    </p:spTree>
    <p:extLst>
      <p:ext uri="{BB962C8B-B14F-4D97-AF65-F5344CB8AC3E}">
        <p14:creationId xmlns:p14="http://schemas.microsoft.com/office/powerpoint/2010/main" val="1454048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35079-36C6-E6A5-FCDE-4A73760612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A2E224-451B-E1A1-51E0-384E89C10F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499337-33F3-4BC0-2C7D-F9CA1EDDFEF2}"/>
              </a:ext>
            </a:extLst>
          </p:cNvPr>
          <p:cNvSpPr>
            <a:spLocks noGrp="1"/>
          </p:cNvSpPr>
          <p:nvPr>
            <p:ph type="body" idx="1"/>
          </p:nvPr>
        </p:nvSpPr>
        <p:spPr/>
        <p:txBody>
          <a:bodyPr/>
          <a:lstStyle/>
          <a:p>
            <a:r>
              <a:rPr lang="en-US"/>
              <a:t>SORA</a:t>
            </a:r>
          </a:p>
          <a:p>
            <a:r>
              <a:rPr lang="en-US"/>
              <a:t>Example 1: Weakness: In this example, Sora fails to model the chair as a rigid object, leading to inaccurate physical interactions.</a:t>
            </a:r>
          </a:p>
          <a:p>
            <a:endParaRPr lang="en-SG"/>
          </a:p>
          <a:p>
            <a:r>
              <a:rPr lang="en-SG"/>
              <a:t>Example 2: </a:t>
            </a:r>
            <a:r>
              <a:rPr lang="en-US"/>
              <a:t>Weakness: Animals or people can spontaneously appear, especially in scenes containing many entities.</a:t>
            </a:r>
          </a:p>
        </p:txBody>
      </p:sp>
      <p:sp>
        <p:nvSpPr>
          <p:cNvPr id="4" name="Slide Number Placeholder 3">
            <a:extLst>
              <a:ext uri="{FF2B5EF4-FFF2-40B4-BE49-F238E27FC236}">
                <a16:creationId xmlns:a16="http://schemas.microsoft.com/office/drawing/2014/main" id="{88D3BB8B-0562-EC2C-4524-90F6E8EF5D6E}"/>
              </a:ext>
            </a:extLst>
          </p:cNvPr>
          <p:cNvSpPr>
            <a:spLocks noGrp="1"/>
          </p:cNvSpPr>
          <p:nvPr>
            <p:ph type="sldNum" sz="quarter" idx="5"/>
          </p:nvPr>
        </p:nvSpPr>
        <p:spPr/>
        <p:txBody>
          <a:bodyPr/>
          <a:lstStyle/>
          <a:p>
            <a:fld id="{BEC15CC2-FEA2-4369-A824-3C4B7B8D0BB4}" type="slidenum">
              <a:rPr lang="zh-SG" altLang="en-US" smtClean="0"/>
              <a:t>50</a:t>
            </a:fld>
            <a:endParaRPr lang="zh-SG" altLang="en-US"/>
          </a:p>
        </p:txBody>
      </p:sp>
    </p:spTree>
    <p:extLst>
      <p:ext uri="{BB962C8B-B14F-4D97-AF65-F5344CB8AC3E}">
        <p14:creationId xmlns:p14="http://schemas.microsoft.com/office/powerpoint/2010/main" val="461039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sz="1800" b="0" i="0" u="none" strike="noStrike" baseline="0">
                <a:latin typeface="NimbusRomNo9L-Regu"/>
              </a:rPr>
              <a:t>The </a:t>
            </a:r>
            <a:r>
              <a:rPr lang="en-US" sz="1800" b="0" i="0" u="none" strike="noStrike" baseline="0">
                <a:latin typeface="NimbusRomNo9L-Regu"/>
              </a:rPr>
              <a:t>objective of </a:t>
            </a:r>
            <a:r>
              <a:rPr lang="en-US" sz="1800" b="0" i="0" u="none" strike="noStrike" baseline="0">
                <a:latin typeface="NimbusRomNo9L-ReguItal"/>
              </a:rPr>
              <a:t>D</a:t>
            </a:r>
            <a:r>
              <a:rPr lang="en-US" sz="1800" b="0" i="0" u="none" strike="noStrike" baseline="0">
                <a:latin typeface="CMMI7"/>
              </a:rPr>
              <a:t> </a:t>
            </a:r>
            <a:r>
              <a:rPr lang="en-US" sz="1800" b="0" i="0" u="none" strike="noStrike" baseline="0">
                <a:latin typeface="NimbusRomNo9L-Regu"/>
              </a:rPr>
              <a:t>is logistic regression between a set of real data </a:t>
            </a:r>
            <a:r>
              <a:rPr lang="en-SG" sz="1800" b="0" i="0" u="none" strike="noStrike" baseline="0">
                <a:latin typeface="NimbusRomNo9L-Regu"/>
              </a:rPr>
              <a:t>and synthetic data.</a:t>
            </a:r>
            <a:endParaRPr lang="en-SG"/>
          </a:p>
        </p:txBody>
      </p:sp>
      <p:sp>
        <p:nvSpPr>
          <p:cNvPr id="4" name="Slide Number Placeholder 3"/>
          <p:cNvSpPr>
            <a:spLocks noGrp="1"/>
          </p:cNvSpPr>
          <p:nvPr>
            <p:ph type="sldNum" sz="quarter" idx="5"/>
          </p:nvPr>
        </p:nvSpPr>
        <p:spPr/>
        <p:txBody>
          <a:bodyPr/>
          <a:lstStyle/>
          <a:p>
            <a:fld id="{BEC15CC2-FEA2-4369-A824-3C4B7B8D0BB4}" type="slidenum">
              <a:rPr lang="zh-SG" altLang="en-US" smtClean="0"/>
              <a:t>54</a:t>
            </a:fld>
            <a:endParaRPr lang="zh-SG" altLang="en-US"/>
          </a:p>
        </p:txBody>
      </p:sp>
    </p:spTree>
    <p:extLst>
      <p:ext uri="{BB962C8B-B14F-4D97-AF65-F5344CB8AC3E}">
        <p14:creationId xmlns:p14="http://schemas.microsoft.com/office/powerpoint/2010/main" val="2280407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4E189-8ACA-1999-39CB-40B75263E8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8AF1A7-C0E1-485D-9674-1CB201C0B9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582024-6306-6F9E-676D-203742131C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SG" sz="1200" b="0" i="0" dirty="0">
                <a:solidFill>
                  <a:srgbClr val="000000"/>
                </a:solidFill>
                <a:effectLst/>
                <a:latin typeface="NimbusRomNo9L-Regu"/>
              </a:rPr>
              <a:t>A case where a density model might be preferable over an energy model is a medical imaging system that needs to communicate to doctors the likelihood that a patient has cancer.</a:t>
            </a:r>
            <a:r>
              <a:rPr lang="en-US" altLang="zh-SG" dirty="0"/>
              <a:t> </a:t>
            </a:r>
            <a:endParaRPr lang="en-SG" altLang="zh-SG" dirty="0"/>
          </a:p>
        </p:txBody>
      </p:sp>
      <p:sp>
        <p:nvSpPr>
          <p:cNvPr id="4" name="灯片编号占位符 3">
            <a:extLst>
              <a:ext uri="{FF2B5EF4-FFF2-40B4-BE49-F238E27FC236}">
                <a16:creationId xmlns:a16="http://schemas.microsoft.com/office/drawing/2014/main" id="{B27DCED6-733F-57EA-C280-E52912083901}"/>
              </a:ext>
            </a:extLst>
          </p:cNvPr>
          <p:cNvSpPr>
            <a:spLocks noGrp="1"/>
          </p:cNvSpPr>
          <p:nvPr>
            <p:ph type="sldNum" sz="quarter" idx="5"/>
          </p:nvPr>
        </p:nvSpPr>
        <p:spPr/>
        <p:txBody>
          <a:bodyPr/>
          <a:lstStyle/>
          <a:p>
            <a:fld id="{BEC15CC2-FEA2-4369-A824-3C4B7B8D0BB4}" type="slidenum">
              <a:rPr lang="zh-SG" altLang="en-US" smtClean="0"/>
              <a:t>57</a:t>
            </a:fld>
            <a:endParaRPr lang="zh-SG" altLang="en-US"/>
          </a:p>
        </p:txBody>
      </p:sp>
    </p:spTree>
    <p:extLst>
      <p:ext uri="{BB962C8B-B14F-4D97-AF65-F5344CB8AC3E}">
        <p14:creationId xmlns:p14="http://schemas.microsoft.com/office/powerpoint/2010/main" val="3993087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SG" dirty="0"/>
                  <a:t>Given a </a:t>
                </a:r>
                <a14:m>
                  <m:oMath xmlns:m="http://schemas.openxmlformats.org/officeDocument/2006/math">
                    <m:r>
                      <a:rPr lang="en-US" altLang="zh-SG" i="1" dirty="0" smtClean="0">
                        <a:latin typeface="Cambria Math" panose="02040503050406030204" pitchFamily="18" charset="0"/>
                      </a:rPr>
                      <m:t>𝑧</m:t>
                    </m:r>
                  </m:oMath>
                </a14:m>
                <a:r>
                  <a:rPr lang="en-US" altLang="zh-SG" dirty="0"/>
                  <a:t>, we can synthesize an image by passing it through the decoder of the autoencoder.</a:t>
                </a:r>
                <a:endParaRPr lang="zh-SG" altLang="en-US" dirty="0"/>
              </a:p>
            </p:txBody>
          </p:sp>
        </mc:Choice>
        <mc:Fallback xmlns="">
          <p:sp>
            <p:nvSpPr>
              <p:cNvPr id="3" name="Notes Placeholder 2"/>
              <p:cNvSpPr>
                <a:spLocks noGrp="1"/>
              </p:cNvSpPr>
              <p:nvPr>
                <p:ph type="body" idx="1"/>
              </p:nvPr>
            </p:nvSpPr>
            <p:spPr/>
            <p:txBody>
              <a:bodyPr/>
              <a:lstStyle/>
              <a:p>
                <a:r>
                  <a:rPr lang="en-US" altLang="zh-SG" dirty="0"/>
                  <a:t>Given a </a:t>
                </a:r>
                <a:r>
                  <a:rPr lang="en-US" altLang="zh-SG" i="0" dirty="0">
                    <a:latin typeface="Cambria Math" panose="02040503050406030204" pitchFamily="18" charset="0"/>
                  </a:rPr>
                  <a:t>𝑧</a:t>
                </a:r>
                <a:r>
                  <a:rPr lang="en-US" altLang="zh-SG" dirty="0"/>
                  <a:t>, we can synthesize an image by passing it through the decoder of the autoencoder.</a:t>
                </a:r>
                <a:endParaRPr lang="zh-SG" altLang="en-US" dirty="0"/>
              </a:p>
            </p:txBody>
          </p:sp>
        </mc:Fallback>
      </mc:AlternateContent>
      <p:sp>
        <p:nvSpPr>
          <p:cNvPr id="4" name="Slide Number Placeholder 3"/>
          <p:cNvSpPr>
            <a:spLocks noGrp="1"/>
          </p:cNvSpPr>
          <p:nvPr>
            <p:ph type="sldNum" sz="quarter" idx="5"/>
          </p:nvPr>
        </p:nvSpPr>
        <p:spPr/>
        <p:txBody>
          <a:bodyPr/>
          <a:lstStyle/>
          <a:p>
            <a:fld id="{BEC15CC2-FEA2-4369-A824-3C4B7B8D0BB4}" type="slidenum">
              <a:rPr lang="zh-SG" altLang="en-US" smtClean="0"/>
              <a:t>62</a:t>
            </a:fld>
            <a:endParaRPr lang="zh-SG" altLang="en-US"/>
          </a:p>
        </p:txBody>
      </p:sp>
    </p:spTree>
    <p:extLst>
      <p:ext uri="{BB962C8B-B14F-4D97-AF65-F5344CB8AC3E}">
        <p14:creationId xmlns:p14="http://schemas.microsoft.com/office/powerpoint/2010/main" val="3842812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SG" dirty="0"/>
              <a:t>For example, maybe the encoder has learned to map all images to embeddings far from the origin; then a unit Gaussian z would be far out of distribution and the decoder’s behavior could be arbitrary for this out-of-distribution input.</a:t>
            </a:r>
          </a:p>
          <a:p>
            <a:pPr algn="l"/>
            <a:endParaRPr lang="zh-SG" altLang="en-US" dirty="0"/>
          </a:p>
        </p:txBody>
      </p:sp>
      <p:sp>
        <p:nvSpPr>
          <p:cNvPr id="4" name="Slide Number Placeholder 3"/>
          <p:cNvSpPr>
            <a:spLocks noGrp="1"/>
          </p:cNvSpPr>
          <p:nvPr>
            <p:ph type="sldNum" sz="quarter" idx="5"/>
          </p:nvPr>
        </p:nvSpPr>
        <p:spPr/>
        <p:txBody>
          <a:bodyPr/>
          <a:lstStyle/>
          <a:p>
            <a:fld id="{BEC15CC2-FEA2-4369-A824-3C4B7B8D0BB4}" type="slidenum">
              <a:rPr lang="zh-SG" altLang="en-US" smtClean="0"/>
              <a:t>63</a:t>
            </a:fld>
            <a:endParaRPr lang="zh-SG" altLang="en-US"/>
          </a:p>
        </p:txBody>
      </p:sp>
    </p:spTree>
    <p:extLst>
      <p:ext uri="{BB962C8B-B14F-4D97-AF65-F5344CB8AC3E}">
        <p14:creationId xmlns:p14="http://schemas.microsoft.com/office/powerpoint/2010/main" val="793774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sz="1800" b="0" i="0" dirty="0">
                <a:solidFill>
                  <a:srgbClr val="000000"/>
                </a:solidFill>
                <a:effectLst/>
                <a:latin typeface="NimbusRomNo9L-Regu"/>
              </a:rPr>
              <a:t>Rather than sampling </a:t>
            </a:r>
            <a:r>
              <a:rPr lang="en-US" altLang="zh-SG" sz="1800" b="1" i="0" dirty="0">
                <a:solidFill>
                  <a:srgbClr val="000000"/>
                </a:solidFill>
                <a:effectLst/>
                <a:latin typeface="CMBX10"/>
              </a:rPr>
              <a:t>z</a:t>
            </a:r>
            <a:r>
              <a:rPr lang="en-US" altLang="zh-SG" sz="1800" b="0" i="0" dirty="0">
                <a:solidFill>
                  <a:srgbClr val="000000"/>
                </a:solidFill>
                <a:effectLst/>
                <a:latin typeface="NimbusRomNo9L-Regu"/>
              </a:rPr>
              <a:t>(</a:t>
            </a:r>
            <a:r>
              <a:rPr lang="en-US" altLang="zh-SG" sz="1800" b="0" i="1" dirty="0" err="1">
                <a:solidFill>
                  <a:srgbClr val="000000"/>
                </a:solidFill>
                <a:effectLst/>
                <a:latin typeface="NimbusRomNo9L-ReguItal"/>
              </a:rPr>
              <a:t>i</a:t>
            </a:r>
            <a:r>
              <a:rPr lang="en-US" altLang="zh-SG" sz="1800" b="0" i="0" dirty="0">
                <a:solidFill>
                  <a:srgbClr val="000000"/>
                </a:solidFill>
                <a:effectLst/>
                <a:latin typeface="NimbusRomNo9L-Regu"/>
              </a:rPr>
              <a:t>) </a:t>
            </a:r>
            <a:r>
              <a:rPr lang="en-US" altLang="zh-SG" sz="1800" b="0" i="1" dirty="0">
                <a:solidFill>
                  <a:srgbClr val="000000"/>
                </a:solidFill>
                <a:effectLst/>
                <a:latin typeface="CMSY10"/>
              </a:rPr>
              <a:t>∼ </a:t>
            </a:r>
            <a:r>
              <a:rPr lang="en-US" altLang="zh-SG" sz="1800" b="0" i="1" dirty="0" err="1">
                <a:solidFill>
                  <a:srgbClr val="000000"/>
                </a:solidFill>
                <a:effectLst/>
                <a:latin typeface="NimbusRomNo9L-ReguItal"/>
              </a:rPr>
              <a:t>p</a:t>
            </a:r>
            <a:r>
              <a:rPr lang="en-US" altLang="zh-SG" sz="1800" b="1" i="0" dirty="0" err="1">
                <a:solidFill>
                  <a:srgbClr val="000000"/>
                </a:solidFill>
                <a:effectLst/>
                <a:latin typeface="CMBX7"/>
              </a:rPr>
              <a:t>z</a:t>
            </a:r>
            <a:r>
              <a:rPr lang="en-US" altLang="zh-SG" sz="1800" b="0" i="0" dirty="0">
                <a:solidFill>
                  <a:srgbClr val="000000"/>
                </a:solidFill>
                <a:effectLst/>
                <a:latin typeface="NimbusRomNo9L-Regu"/>
              </a:rPr>
              <a:t>, we sample from some other density </a:t>
            </a:r>
            <a:r>
              <a:rPr lang="en-US" altLang="zh-SG" sz="1800" b="1" i="0" dirty="0">
                <a:solidFill>
                  <a:srgbClr val="000000"/>
                </a:solidFill>
                <a:effectLst/>
                <a:latin typeface="CMBX10"/>
              </a:rPr>
              <a:t>z</a:t>
            </a:r>
            <a:r>
              <a:rPr lang="en-US" altLang="zh-SG" sz="1800" b="0" i="0" dirty="0">
                <a:solidFill>
                  <a:srgbClr val="000000"/>
                </a:solidFill>
                <a:effectLst/>
                <a:latin typeface="NimbusRomNo9L-Regu"/>
              </a:rPr>
              <a:t>(</a:t>
            </a:r>
            <a:r>
              <a:rPr lang="en-US" altLang="zh-SG" sz="1800" b="0" i="1" dirty="0" err="1">
                <a:solidFill>
                  <a:srgbClr val="000000"/>
                </a:solidFill>
                <a:effectLst/>
                <a:latin typeface="NimbusRomNo9L-ReguItal"/>
              </a:rPr>
              <a:t>i</a:t>
            </a:r>
            <a:r>
              <a:rPr lang="en-US" altLang="zh-SG" sz="1800" b="0" i="0" dirty="0">
                <a:solidFill>
                  <a:srgbClr val="000000"/>
                </a:solidFill>
                <a:effectLst/>
                <a:latin typeface="NimbusRomNo9L-Regu"/>
              </a:rPr>
              <a:t>) </a:t>
            </a:r>
            <a:r>
              <a:rPr lang="en-US" altLang="zh-SG" sz="1800" b="0" i="1" dirty="0">
                <a:solidFill>
                  <a:srgbClr val="000000"/>
                </a:solidFill>
                <a:effectLst/>
                <a:latin typeface="CMSY10"/>
              </a:rPr>
              <a:t>∼ </a:t>
            </a:r>
            <a:r>
              <a:rPr lang="en-US" altLang="zh-SG" sz="1800" b="0" i="1" dirty="0" err="1">
                <a:solidFill>
                  <a:srgbClr val="000000"/>
                </a:solidFill>
                <a:effectLst/>
                <a:latin typeface="NimbusRomNo9L-ReguItal"/>
              </a:rPr>
              <a:t>q</a:t>
            </a:r>
            <a:r>
              <a:rPr lang="en-US" altLang="zh-SG" sz="1800" b="1" i="0" dirty="0" err="1">
                <a:solidFill>
                  <a:srgbClr val="000000"/>
                </a:solidFill>
                <a:effectLst/>
                <a:latin typeface="CMBX7"/>
              </a:rPr>
              <a:t>z</a:t>
            </a:r>
            <a:r>
              <a:rPr lang="en-US" altLang="zh-SG" dirty="0"/>
              <a:t> </a:t>
            </a:r>
            <a:br>
              <a:rPr lang="en-US" altLang="zh-SG" dirty="0"/>
            </a:br>
            <a:endParaRPr lang="zh-SG" altLang="en-US" dirty="0"/>
          </a:p>
        </p:txBody>
      </p:sp>
      <p:sp>
        <p:nvSpPr>
          <p:cNvPr id="4" name="灯片编号占位符 3"/>
          <p:cNvSpPr>
            <a:spLocks noGrp="1"/>
          </p:cNvSpPr>
          <p:nvPr>
            <p:ph type="sldNum" sz="quarter" idx="5"/>
          </p:nvPr>
        </p:nvSpPr>
        <p:spPr/>
        <p:txBody>
          <a:bodyPr/>
          <a:lstStyle/>
          <a:p>
            <a:fld id="{BEC15CC2-FEA2-4369-A824-3C4B7B8D0BB4}" type="slidenum">
              <a:rPr lang="zh-SG" altLang="en-US" smtClean="0"/>
              <a:t>68</a:t>
            </a:fld>
            <a:endParaRPr lang="zh-SG" altLang="en-US"/>
          </a:p>
        </p:txBody>
      </p:sp>
    </p:spTree>
    <p:extLst>
      <p:ext uri="{BB962C8B-B14F-4D97-AF65-F5344CB8AC3E}">
        <p14:creationId xmlns:p14="http://schemas.microsoft.com/office/powerpoint/2010/main" val="2156032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SG" dirty="0"/>
              <a:t>The remaining problem: this distribution may be complicated, how?</a:t>
            </a:r>
          </a:p>
        </p:txBody>
      </p:sp>
      <p:sp>
        <p:nvSpPr>
          <p:cNvPr id="4" name="灯片编号占位符 3"/>
          <p:cNvSpPr>
            <a:spLocks noGrp="1"/>
          </p:cNvSpPr>
          <p:nvPr>
            <p:ph type="sldNum" sz="quarter" idx="5"/>
          </p:nvPr>
        </p:nvSpPr>
        <p:spPr/>
        <p:txBody>
          <a:bodyPr/>
          <a:lstStyle/>
          <a:p>
            <a:fld id="{BEC15CC2-FEA2-4369-A824-3C4B7B8D0BB4}" type="slidenum">
              <a:rPr lang="zh-SG" altLang="en-US" smtClean="0"/>
              <a:t>70</a:t>
            </a:fld>
            <a:endParaRPr lang="zh-SG" altLang="en-US"/>
          </a:p>
        </p:txBody>
      </p:sp>
    </p:spTree>
    <p:extLst>
      <p:ext uri="{BB962C8B-B14F-4D97-AF65-F5344CB8AC3E}">
        <p14:creationId xmlns:p14="http://schemas.microsoft.com/office/powerpoint/2010/main" val="1814043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SG" sz="1800" b="0" i="0" dirty="0">
                    <a:solidFill>
                      <a:srgbClr val="000000"/>
                    </a:solidFill>
                    <a:effectLst/>
                    <a:latin typeface="NimbusRomNo9L-Regu"/>
                  </a:rPr>
                  <a:t>Here we have defined a new cost function, </a:t>
                </a:r>
                <a:r>
                  <a:rPr lang="en-US" altLang="zh-SG" sz="1800" b="0" i="1" dirty="0">
                    <a:solidFill>
                      <a:srgbClr val="000000"/>
                    </a:solidFill>
                    <a:effectLst/>
                    <a:latin typeface="NimbusRomNo9L-ReguItal"/>
                  </a:rPr>
                  <a:t>J</a:t>
                </a:r>
                <a:r>
                  <a:rPr lang="en-US" altLang="zh-SG" sz="1800" b="0" i="0" dirty="0">
                    <a:solidFill>
                      <a:srgbClr val="000000"/>
                    </a:solidFill>
                    <a:effectLst/>
                    <a:latin typeface="NimbusRomNo9L-Regu"/>
                  </a:rPr>
                  <a:t>, whose minimizer with respect to </a:t>
                </a:r>
                <a14:m>
                  <m:oMath xmlns:m="http://schemas.openxmlformats.org/officeDocument/2006/math">
                    <m:r>
                      <a:rPr lang="en-US" altLang="zh-SG" sz="1800" b="0" i="1" smtClean="0">
                        <a:solidFill>
                          <a:srgbClr val="000000"/>
                        </a:solidFill>
                        <a:effectLst/>
                        <a:latin typeface="Cambria Math" panose="02040503050406030204" pitchFamily="18" charset="0"/>
                      </a:rPr>
                      <m:t>𝜓</m:t>
                    </m:r>
                  </m:oMath>
                </a14:m>
                <a:r>
                  <a:rPr lang="en-US" altLang="zh-SG" sz="1800" b="0" i="0" dirty="0">
                    <a:solidFill>
                      <a:srgbClr val="000000"/>
                    </a:solidFill>
                    <a:effectLst/>
                    <a:latin typeface="NimbusRomNo9L-Regu"/>
                  </a:rPr>
                  <a:t> is the same as the minimizer for </a:t>
                </a:r>
                <a:r>
                  <a:rPr lang="en-US" altLang="zh-SG" sz="1800" b="0" i="1" dirty="0" err="1">
                    <a:solidFill>
                      <a:srgbClr val="000000"/>
                    </a:solidFill>
                    <a:effectLst/>
                    <a:latin typeface="NimbusRomNo9L-ReguItal"/>
                  </a:rPr>
                  <a:t>Jq</a:t>
                </a:r>
                <a:r>
                  <a:rPr lang="en-US" altLang="zh-SG" sz="1800" b="0" i="0" dirty="0">
                    <a:solidFill>
                      <a:srgbClr val="000000"/>
                    </a:solidFill>
                    <a:effectLst/>
                    <a:latin typeface="NimbusRomNo9L-Regu"/>
                  </a:rPr>
                  <a:t>.</a:t>
                </a:r>
                <a:r>
                  <a:rPr lang="en-US" altLang="zh-SG" dirty="0"/>
                  <a:t> </a:t>
                </a:r>
                <a:br>
                  <a:rPr lang="en-US" altLang="zh-SG" dirty="0"/>
                </a:br>
                <a:endParaRPr lang="zh-SG" altLang="en-US" dirty="0"/>
              </a:p>
            </p:txBody>
          </p:sp>
        </mc:Choice>
        <mc:Fallback xmlns="">
          <p:sp>
            <p:nvSpPr>
              <p:cNvPr id="3" name="备注占位符 2"/>
              <p:cNvSpPr>
                <a:spLocks noGrp="1"/>
              </p:cNvSpPr>
              <p:nvPr>
                <p:ph type="body" idx="1"/>
              </p:nvPr>
            </p:nvSpPr>
            <p:spPr/>
            <p:txBody>
              <a:bodyPr/>
              <a:lstStyle/>
              <a:p>
                <a:r>
                  <a:rPr lang="en-US" altLang="zh-SG" sz="1800" b="0" i="0" dirty="0">
                    <a:solidFill>
                      <a:srgbClr val="000000"/>
                    </a:solidFill>
                    <a:effectLst/>
                    <a:latin typeface="NimbusRomNo9L-Regu"/>
                  </a:rPr>
                  <a:t>Here we have defined a new cost function, </a:t>
                </a:r>
                <a:r>
                  <a:rPr lang="en-US" altLang="zh-SG" sz="1800" b="0" i="1" dirty="0">
                    <a:solidFill>
                      <a:srgbClr val="000000"/>
                    </a:solidFill>
                    <a:effectLst/>
                    <a:latin typeface="NimbusRomNo9L-ReguItal"/>
                  </a:rPr>
                  <a:t>J</a:t>
                </a:r>
                <a:r>
                  <a:rPr lang="en-US" altLang="zh-SG" sz="1800" b="0" i="0" dirty="0">
                    <a:solidFill>
                      <a:srgbClr val="000000"/>
                    </a:solidFill>
                    <a:effectLst/>
                    <a:latin typeface="NimbusRomNo9L-Regu"/>
                  </a:rPr>
                  <a:t>, whose minimizer with respect to </a:t>
                </a:r>
                <a:r>
                  <a:rPr lang="en-US" altLang="zh-SG" sz="1800" b="0" i="0">
                    <a:solidFill>
                      <a:srgbClr val="000000"/>
                    </a:solidFill>
                    <a:effectLst/>
                    <a:latin typeface="Cambria Math" panose="02040503050406030204" pitchFamily="18" charset="0"/>
                  </a:rPr>
                  <a:t>𝜓</a:t>
                </a:r>
                <a:r>
                  <a:rPr lang="en-US" altLang="zh-SG" sz="1800" b="0" i="0" dirty="0">
                    <a:solidFill>
                      <a:srgbClr val="000000"/>
                    </a:solidFill>
                    <a:effectLst/>
                    <a:latin typeface="NimbusRomNo9L-Regu"/>
                  </a:rPr>
                  <a:t> is the same as the minimizer for </a:t>
                </a:r>
                <a:r>
                  <a:rPr lang="en-US" altLang="zh-SG" sz="1800" b="0" i="1" dirty="0" err="1">
                    <a:solidFill>
                      <a:srgbClr val="000000"/>
                    </a:solidFill>
                    <a:effectLst/>
                    <a:latin typeface="NimbusRomNo9L-ReguItal"/>
                  </a:rPr>
                  <a:t>Jq</a:t>
                </a:r>
                <a:r>
                  <a:rPr lang="en-US" altLang="zh-SG" sz="1800" b="0" i="0" dirty="0">
                    <a:solidFill>
                      <a:srgbClr val="000000"/>
                    </a:solidFill>
                    <a:effectLst/>
                    <a:latin typeface="NimbusRomNo9L-Regu"/>
                  </a:rPr>
                  <a:t>.</a:t>
                </a:r>
                <a:r>
                  <a:rPr lang="en-US" altLang="zh-SG" dirty="0"/>
                  <a:t> </a:t>
                </a:r>
                <a:br>
                  <a:rPr lang="en-US" altLang="zh-SG" dirty="0"/>
                </a:br>
                <a:endParaRPr lang="zh-SG" altLang="en-US" dirty="0"/>
              </a:p>
            </p:txBody>
          </p:sp>
        </mc:Fallback>
      </mc:AlternateContent>
      <p:sp>
        <p:nvSpPr>
          <p:cNvPr id="4" name="灯片编号占位符 3"/>
          <p:cNvSpPr>
            <a:spLocks noGrp="1"/>
          </p:cNvSpPr>
          <p:nvPr>
            <p:ph type="sldNum" sz="quarter" idx="5"/>
          </p:nvPr>
        </p:nvSpPr>
        <p:spPr/>
        <p:txBody>
          <a:bodyPr/>
          <a:lstStyle/>
          <a:p>
            <a:fld id="{BEC15CC2-FEA2-4369-A824-3C4B7B8D0BB4}" type="slidenum">
              <a:rPr lang="zh-SG" altLang="en-US" smtClean="0"/>
              <a:t>71</a:t>
            </a:fld>
            <a:endParaRPr lang="zh-SG" altLang="en-US"/>
          </a:p>
        </p:txBody>
      </p:sp>
    </p:spTree>
    <p:extLst>
      <p:ext uri="{BB962C8B-B14F-4D97-AF65-F5344CB8AC3E}">
        <p14:creationId xmlns:p14="http://schemas.microsoft.com/office/powerpoint/2010/main" val="731330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l"/>
                <a:r>
                  <a:rPr lang="en-US" altLang="zh-SG" sz="1800" b="0" i="0" u="none" strike="noStrike" baseline="0">
                    <a:latin typeface="NimbusRomNo9L-Regu"/>
                  </a:rPr>
                  <a:t>An </a:t>
                </a:r>
                <a:r>
                  <a:rPr lang="en-US" altLang="zh-SG" sz="1800" b="0" i="0" u="none" strike="noStrike" baseline="0">
                    <a:latin typeface="NimbusRomNo9L-Medi"/>
                  </a:rPr>
                  <a:t>unconditional generative model </a:t>
                </a:r>
                <a:r>
                  <a:rPr lang="en-US" altLang="zh-SG" sz="1800" b="0" i="0" u="none" strike="noStrike" baseline="0">
                    <a:latin typeface="NimbusRomNo9L-Regu"/>
                  </a:rPr>
                  <a:t>because it is model of the unconditional </a:t>
                </a:r>
                <a:r>
                  <a:rPr lang="en-SG" altLang="zh-SG" sz="1800" b="0" i="0" u="none" strike="noStrike" baseline="0">
                    <a:latin typeface="NimbusRomNo9L-Regu"/>
                  </a:rPr>
                  <a:t>distribution </a:t>
                </a:r>
                <a:r>
                  <a:rPr lang="en-SG" altLang="zh-SG" sz="1800" b="0" i="0" u="none" strike="noStrike" baseline="0">
                    <a:latin typeface="NimbusRomNo9L-ReguItal"/>
                  </a:rPr>
                  <a:t>p</a:t>
                </a:r>
                <a:r>
                  <a:rPr lang="en-SG" altLang="zh-SG" sz="1800" b="0" i="0" u="none" strike="noStrike" baseline="0">
                    <a:latin typeface="NimbusRomNo9L-Regu"/>
                  </a:rPr>
                  <a:t>(</a:t>
                </a:r>
                <a:r>
                  <a:rPr lang="en-SG" altLang="zh-SG" sz="1800" b="0" i="0" u="none" strike="noStrike" baseline="0">
                    <a:latin typeface="NimbusRomNo9L-ReguItal"/>
                  </a:rPr>
                  <a:t>X</a:t>
                </a:r>
                <a:r>
                  <a:rPr lang="en-SG" altLang="zh-SG" sz="1800" b="0" i="0" u="none" strike="noStrike" baseline="0">
                    <a:latin typeface="NimbusRomNo9L-Regu"/>
                  </a:rPr>
                  <a:t>).</a:t>
                </a:r>
              </a:p>
              <a:p>
                <a:pPr algn="l"/>
                <a14:m>
                  <m:oMath xmlns:m="http://schemas.openxmlformats.org/officeDocument/2006/math">
                    <m:r>
                      <a:rPr lang="en-US" altLang="zh-SG" b="0" i="1" smtClean="0">
                        <a:latin typeface="Cambria Math" panose="02040503050406030204" pitchFamily="18" charset="0"/>
                      </a:rPr>
                      <m:t>𝑧</m:t>
                    </m:r>
                    <m:r>
                      <a:rPr lang="en-US" altLang="zh-SG" b="0" i="1" smtClean="0">
                        <a:latin typeface="Cambria Math" panose="02040503050406030204" pitchFamily="18" charset="0"/>
                      </a:rPr>
                      <m:t> ~ </m:t>
                    </m:r>
                    <m:r>
                      <a:rPr lang="en-US" altLang="zh-SG" b="0" i="1" smtClean="0">
                        <a:latin typeface="Cambria Math" panose="02040503050406030204" pitchFamily="18" charset="0"/>
                      </a:rPr>
                      <m:t>𝐵𝑒𝑟𝑛𝑜𝑢𝑙𝑙𝑖</m:t>
                    </m:r>
                    <m:r>
                      <a:rPr lang="en-US" altLang="zh-SG" b="0" i="1" smtClean="0">
                        <a:latin typeface="Cambria Math" panose="02040503050406030204" pitchFamily="18" charset="0"/>
                      </a:rPr>
                      <m:t> (0.5)</m:t>
                    </m:r>
                  </m:oMath>
                </a14:m>
                <a:r>
                  <a:rPr lang="zh-SG" altLang="en-US"/>
                  <a:t> </a:t>
                </a:r>
                <a:r>
                  <a:rPr lang="en-US" altLang="zh-SG"/>
                  <a:t>is equivalen</a:t>
                </a:r>
                <a:r>
                  <a:rPr lang="en-US" altLang="zh-SG" baseline="0"/>
                  <a:t>t to the process of coin flips</a:t>
                </a:r>
                <a:endParaRPr lang="zh-SG" altLang="en-US"/>
              </a:p>
            </p:txBody>
          </p:sp>
        </mc:Choice>
        <mc:Fallback xmlns="">
          <p:sp>
            <p:nvSpPr>
              <p:cNvPr id="3" name="Notes Placeholder 2"/>
              <p:cNvSpPr>
                <a:spLocks noGrp="1"/>
              </p:cNvSpPr>
              <p:nvPr>
                <p:ph type="body" idx="1"/>
              </p:nvPr>
            </p:nvSpPr>
            <p:spPr/>
            <p:txBody>
              <a:bodyPr/>
              <a:lstStyle/>
              <a:p>
                <a:pPr algn="l"/>
                <a:r>
                  <a:rPr lang="en-US" altLang="zh-SG" sz="1800" b="0" i="0" u="none" strike="noStrike" baseline="0" dirty="0">
                    <a:latin typeface="NimbusRomNo9L-Regu"/>
                  </a:rPr>
                  <a:t>An </a:t>
                </a:r>
                <a:r>
                  <a:rPr lang="en-US" altLang="zh-SG" sz="1800" b="0" i="0" u="none" strike="noStrike" baseline="0" dirty="0">
                    <a:latin typeface="NimbusRomNo9L-Medi"/>
                  </a:rPr>
                  <a:t>unconditional generative model </a:t>
                </a:r>
                <a:r>
                  <a:rPr lang="en-US" altLang="zh-SG" sz="1800" b="0" i="0" u="none" strike="noStrike" baseline="0" dirty="0">
                    <a:latin typeface="NimbusRomNo9L-Regu"/>
                  </a:rPr>
                  <a:t>because it is model of the unconditional </a:t>
                </a:r>
                <a:r>
                  <a:rPr lang="en-SG" altLang="zh-SG" sz="1800" b="0" i="0" u="none" strike="noStrike" baseline="0" dirty="0">
                    <a:latin typeface="NimbusRomNo9L-Regu"/>
                  </a:rPr>
                  <a:t>distribution </a:t>
                </a:r>
                <a:r>
                  <a:rPr lang="en-SG" altLang="zh-SG" sz="1800" b="0" i="0" u="none" strike="noStrike" baseline="0" dirty="0">
                    <a:latin typeface="NimbusRomNo9L-ReguItal"/>
                  </a:rPr>
                  <a:t>p</a:t>
                </a:r>
                <a:r>
                  <a:rPr lang="en-SG" altLang="zh-SG" sz="1800" b="0" i="0" u="none" strike="noStrike" baseline="0" dirty="0">
                    <a:latin typeface="NimbusRomNo9L-Regu"/>
                  </a:rPr>
                  <a:t>(</a:t>
                </a:r>
                <a:r>
                  <a:rPr lang="en-SG" altLang="zh-SG" sz="1800" b="0" i="0" u="none" strike="noStrike" baseline="0" dirty="0">
                    <a:latin typeface="NimbusRomNo9L-ReguItal"/>
                  </a:rPr>
                  <a:t>X</a:t>
                </a:r>
                <a:r>
                  <a:rPr lang="en-SG" altLang="zh-SG" sz="1800" b="0" i="0" u="none" strike="noStrike" baseline="0" dirty="0">
                    <a:latin typeface="NimbusRomNo9L-Regu"/>
                  </a:rPr>
                  <a:t>).</a:t>
                </a:r>
              </a:p>
              <a:p>
                <a:pPr algn="l"/>
                <a:r>
                  <a:rPr lang="en-US" altLang="zh-SG" b="0" i="0">
                    <a:latin typeface="Cambria Math" panose="02040503050406030204" pitchFamily="18" charset="0"/>
                  </a:rPr>
                  <a:t>𝑧 ~ 𝐵𝑒𝑟𝑛𝑜𝑢𝑙𝑙𝑖 (0.5)</a:t>
                </a:r>
                <a:r>
                  <a:rPr lang="zh-SG" altLang="en-US" dirty="0"/>
                  <a:t> </a:t>
                </a:r>
                <a:r>
                  <a:rPr lang="en-US" altLang="zh-SG" dirty="0"/>
                  <a:t>is equivalen</a:t>
                </a:r>
                <a:r>
                  <a:rPr lang="en-US" altLang="zh-SG" baseline="0" dirty="0"/>
                  <a:t>t to the process of coin flips</a:t>
                </a:r>
                <a:endParaRPr lang="zh-SG" altLang="en-US" dirty="0"/>
              </a:p>
            </p:txBody>
          </p:sp>
        </mc:Fallback>
      </mc:AlternateContent>
      <p:sp>
        <p:nvSpPr>
          <p:cNvPr id="4" name="Slide Number Placeholder 3"/>
          <p:cNvSpPr>
            <a:spLocks noGrp="1"/>
          </p:cNvSpPr>
          <p:nvPr>
            <p:ph type="sldNum" sz="quarter" idx="5"/>
          </p:nvPr>
        </p:nvSpPr>
        <p:spPr/>
        <p:txBody>
          <a:bodyPr/>
          <a:lstStyle/>
          <a:p>
            <a:fld id="{BEC15CC2-FEA2-4369-A824-3C4B7B8D0BB4}" type="slidenum">
              <a:rPr lang="zh-SG" altLang="en-US" smtClean="0"/>
              <a:t>12</a:t>
            </a:fld>
            <a:endParaRPr lang="zh-SG" altLang="en-US"/>
          </a:p>
        </p:txBody>
      </p:sp>
    </p:spTree>
    <p:extLst>
      <p:ext uri="{BB962C8B-B14F-4D97-AF65-F5344CB8AC3E}">
        <p14:creationId xmlns:p14="http://schemas.microsoft.com/office/powerpoint/2010/main" val="36097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SG" altLang="en-US" dirty="0"/>
          </a:p>
        </p:txBody>
      </p:sp>
      <p:sp>
        <p:nvSpPr>
          <p:cNvPr id="4" name="灯片编号占位符 3"/>
          <p:cNvSpPr>
            <a:spLocks noGrp="1"/>
          </p:cNvSpPr>
          <p:nvPr>
            <p:ph type="sldNum" sz="quarter" idx="5"/>
          </p:nvPr>
        </p:nvSpPr>
        <p:spPr/>
        <p:txBody>
          <a:bodyPr/>
          <a:lstStyle/>
          <a:p>
            <a:fld id="{BEC15CC2-FEA2-4369-A824-3C4B7B8D0BB4}" type="slidenum">
              <a:rPr lang="zh-SG" altLang="en-US" smtClean="0"/>
              <a:t>74</a:t>
            </a:fld>
            <a:endParaRPr lang="zh-SG" altLang="en-US"/>
          </a:p>
        </p:txBody>
      </p:sp>
    </p:spTree>
    <p:extLst>
      <p:ext uri="{BB962C8B-B14F-4D97-AF65-F5344CB8AC3E}">
        <p14:creationId xmlns:p14="http://schemas.microsoft.com/office/powerpoint/2010/main" val="3106699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SG" altLang="en-US"/>
          </a:p>
        </p:txBody>
      </p:sp>
      <p:sp>
        <p:nvSpPr>
          <p:cNvPr id="4" name="Slide Number Placeholder 3"/>
          <p:cNvSpPr>
            <a:spLocks noGrp="1"/>
          </p:cNvSpPr>
          <p:nvPr>
            <p:ph type="sldNum" sz="quarter" idx="5"/>
          </p:nvPr>
        </p:nvSpPr>
        <p:spPr/>
        <p:txBody>
          <a:bodyPr/>
          <a:lstStyle/>
          <a:p>
            <a:fld id="{BEC15CC2-FEA2-4369-A824-3C4B7B8D0BB4}" type="slidenum">
              <a:rPr lang="zh-SG" altLang="en-US" smtClean="0"/>
              <a:t>13</a:t>
            </a:fld>
            <a:endParaRPr lang="zh-SG" altLang="en-US"/>
          </a:p>
        </p:txBody>
      </p:sp>
    </p:spTree>
    <p:extLst>
      <p:ext uri="{BB962C8B-B14F-4D97-AF65-F5344CB8AC3E}">
        <p14:creationId xmlns:p14="http://schemas.microsoft.com/office/powerpoint/2010/main" val="639056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SG" sz="1800" b="0" i="0" u="none" strike="noStrike" baseline="0">
                <a:latin typeface="NimbusRomNo9L-Regu"/>
              </a:rPr>
              <a:t>Indeed, memorized training samples perfectly satisfy the goal of making synthetic data that looks real. A second, sometimes overlooked, property of a good generative model is that it be a simple, or smooth, function, so that it generalizes to producing synthetic samples that look like the training data but are not identical to it. A generator that only regurgitates the training data is overfit in the same way a classifier that memorizes the training data is overfit. In both cases, the true goal is to fit the training data and to do so with a function that generalizes.</a:t>
            </a:r>
            <a:endParaRPr lang="zh-SG" altLang="en-US"/>
          </a:p>
        </p:txBody>
      </p:sp>
      <p:sp>
        <p:nvSpPr>
          <p:cNvPr id="4" name="Slide Number Placeholder 3"/>
          <p:cNvSpPr>
            <a:spLocks noGrp="1"/>
          </p:cNvSpPr>
          <p:nvPr>
            <p:ph type="sldNum" sz="quarter" idx="5"/>
          </p:nvPr>
        </p:nvSpPr>
        <p:spPr/>
        <p:txBody>
          <a:bodyPr/>
          <a:lstStyle/>
          <a:p>
            <a:fld id="{BEC15CC2-FEA2-4369-A824-3C4B7B8D0BB4}" type="slidenum">
              <a:rPr lang="zh-SG" altLang="en-US" smtClean="0"/>
              <a:t>14</a:t>
            </a:fld>
            <a:endParaRPr lang="zh-SG" altLang="en-US"/>
          </a:p>
        </p:txBody>
      </p:sp>
    </p:spTree>
    <p:extLst>
      <p:ext uri="{BB962C8B-B14F-4D97-AF65-F5344CB8AC3E}">
        <p14:creationId xmlns:p14="http://schemas.microsoft.com/office/powerpoint/2010/main" val="401507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SG" sz="1200" b="0" i="0" u="none" strike="noStrike" baseline="0">
                <a:latin typeface="NimbusRomNo9L-Regu"/>
              </a:rPr>
              <a:t>The first approach from the perspective of statistical image models, where synthetic textures were made that had the same filter response statistics as a real training example. This approach works well when we only want to match certain properties of the training data. The second approach is better when we want to produce synthetic data that matches </a:t>
            </a:r>
            <a:r>
              <a:rPr lang="en-US" altLang="zh-SG" sz="1200" b="0" i="0" u="none" strike="noStrike" baseline="0">
                <a:latin typeface="NimbusRomNo9L-ReguItal"/>
              </a:rPr>
              <a:t>all </a:t>
            </a:r>
            <a:r>
              <a:rPr lang="en-US" altLang="zh-SG" sz="1200" b="0" i="0" u="none" strike="noStrike" baseline="0">
                <a:latin typeface="NimbusRomNo9L-Regu"/>
              </a:rPr>
              <a:t>statistics of the training examples.</a:t>
            </a:r>
            <a:endParaRPr lang="en-US" altLang="zh-SG" b="1"/>
          </a:p>
          <a:p>
            <a:endParaRPr lang="en-US" altLang="zh-SG"/>
          </a:p>
          <a:p>
            <a:r>
              <a:rPr lang="en-US" altLang="zh-SG"/>
              <a:t>The direct approach only became popular recently, with models like generative adversarial networks (GANs) and diffusion models.</a:t>
            </a:r>
            <a:endParaRPr lang="zh-SG" altLang="en-US"/>
          </a:p>
        </p:txBody>
      </p:sp>
      <p:sp>
        <p:nvSpPr>
          <p:cNvPr id="4" name="Slide Number Placeholder 3"/>
          <p:cNvSpPr>
            <a:spLocks noGrp="1"/>
          </p:cNvSpPr>
          <p:nvPr>
            <p:ph type="sldNum" sz="quarter" idx="5"/>
          </p:nvPr>
        </p:nvSpPr>
        <p:spPr/>
        <p:txBody>
          <a:bodyPr/>
          <a:lstStyle/>
          <a:p>
            <a:fld id="{BEC15CC2-FEA2-4369-A824-3C4B7B8D0BB4}" type="slidenum">
              <a:rPr lang="zh-SG" altLang="en-US" smtClean="0"/>
              <a:t>15</a:t>
            </a:fld>
            <a:endParaRPr lang="zh-SG" altLang="en-US"/>
          </a:p>
        </p:txBody>
      </p:sp>
    </p:spTree>
    <p:extLst>
      <p:ext uri="{BB962C8B-B14F-4D97-AF65-F5344CB8AC3E}">
        <p14:creationId xmlns:p14="http://schemas.microsoft.com/office/powerpoint/2010/main" val="481645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l"/>
                <a14:m>
                  <m:oMath xmlns:m="http://schemas.openxmlformats.org/officeDocument/2006/math">
                    <m:sSub>
                      <m:sSubPr>
                        <m:ctrlPr>
                          <a:rPr lang="en-SG" sz="1800" b="0" i="1" u="none" strike="noStrike" baseline="0" smtClean="0">
                            <a:latin typeface="Cambria Math" panose="02040503050406030204" pitchFamily="18" charset="0"/>
                          </a:rPr>
                        </m:ctrlPr>
                      </m:sSubPr>
                      <m:e>
                        <m:r>
                          <a:rPr lang="en-SG" sz="1800" b="0" i="1" u="none" strike="noStrike" baseline="0" smtClean="0">
                            <a:latin typeface="Cambria Math" panose="02040503050406030204" pitchFamily="18" charset="0"/>
                          </a:rPr>
                          <m:t>𝑝</m:t>
                        </m:r>
                      </m:e>
                      <m:sub>
                        <m:r>
                          <a:rPr lang="en-SG" sz="1800" b="0" i="1" u="none" strike="noStrike" baseline="0" smtClean="0">
                            <a:latin typeface="Cambria Math" panose="02040503050406030204" pitchFamily="18" charset="0"/>
                          </a:rPr>
                          <m:t>𝜃</m:t>
                        </m:r>
                      </m:sub>
                    </m:sSub>
                  </m:oMath>
                </a14:m>
                <a:r>
                  <a:rPr lang="en-US" sz="1800" b="0" i="0" u="none" strike="noStrike" baseline="0">
                    <a:latin typeface="NimbusRomNo9L-Regu"/>
                  </a:rPr>
                  <a:t>: Boltzmann </a:t>
                </a:r>
                <a:r>
                  <a:rPr lang="en-US" sz="1800" b="0" i="0" u="none" strike="noStrike" baseline="0" dirty="0">
                    <a:latin typeface="NimbusRomNo9L-Regu"/>
                  </a:rPr>
                  <a:t>or Gibbs distribution.</a:t>
                </a:r>
              </a:p>
              <a:p>
                <a:pPr algn="l"/>
                <a:endParaRPr lang="en-US" sz="1800" b="0" i="0" u="none" strike="noStrike" baseline="0" dirty="0">
                  <a:latin typeface="NimbusRomNo9L-Regu"/>
                </a:endParaRPr>
              </a:p>
              <a:p>
                <a:pPr algn="l"/>
                <a:r>
                  <a:rPr lang="en-US" sz="1800" b="0" i="0" u="none" strike="noStrike" baseline="0" dirty="0">
                    <a:latin typeface="NimbusRomNo9L-Regu"/>
                  </a:rPr>
                  <a:t>They are however insufficient for applications communicating probabilities is important for either interpretability or for interfacing with downstream systems that require knowing true probabilities.</a:t>
                </a:r>
              </a:p>
              <a:p>
                <a:pPr algn="l"/>
                <a:endParaRPr lang="en-US" altLang="zh-SG" sz="1800" b="0" i="0" dirty="0">
                  <a:solidFill>
                    <a:srgbClr val="000000"/>
                  </a:solidFill>
                  <a:effectLst/>
                  <a:latin typeface="NimbusRomNo9L-Regu"/>
                </a:endParaRPr>
              </a:p>
              <a:p>
                <a:pPr algn="l"/>
                <a:r>
                  <a:rPr lang="en-US" altLang="zh-SG" sz="1800" b="0" i="0" dirty="0">
                    <a:solidFill>
                      <a:srgbClr val="000000"/>
                    </a:solidFill>
                    <a:effectLst/>
                    <a:latin typeface="NimbusRomNo9L-Regu"/>
                  </a:rPr>
                  <a:t>A case where a density model might be preferable over an energy model is a medical imaging system that needs to communicate to doctors the likelihood that a patient has cancer.</a:t>
                </a:r>
                <a:r>
                  <a:rPr lang="en-US" altLang="zh-SG" dirty="0"/>
                  <a:t> </a:t>
                </a:r>
                <a:endParaRPr lang="en-SG" dirty="0"/>
              </a:p>
            </p:txBody>
          </p:sp>
        </mc:Choice>
        <mc:Fallback xmlns="">
          <p:sp>
            <p:nvSpPr>
              <p:cNvPr id="3" name="Notes Placeholder 2"/>
              <p:cNvSpPr>
                <a:spLocks noGrp="1"/>
              </p:cNvSpPr>
              <p:nvPr>
                <p:ph type="body" idx="1"/>
              </p:nvPr>
            </p:nvSpPr>
            <p:spPr/>
            <p:txBody>
              <a:bodyPr/>
              <a:lstStyle/>
              <a:p>
                <a:pPr algn="l"/>
                <a:r>
                  <a:rPr lang="en-SG" sz="1800" b="0" i="0" u="none" strike="noStrike" baseline="0">
                    <a:latin typeface="Cambria Math" panose="02040503050406030204" pitchFamily="18" charset="0"/>
                  </a:rPr>
                  <a:t>𝑝_𝜃</a:t>
                </a:r>
                <a:r>
                  <a:rPr lang="en-US" sz="1800" b="0" i="0" u="none" strike="noStrike" baseline="0">
                    <a:latin typeface="NimbusRomNo9L-Regu"/>
                  </a:rPr>
                  <a:t>: Boltzmann </a:t>
                </a:r>
                <a:r>
                  <a:rPr lang="en-US" sz="1800" b="0" i="0" u="none" strike="noStrike" baseline="0" dirty="0">
                    <a:latin typeface="NimbusRomNo9L-Regu"/>
                  </a:rPr>
                  <a:t>or Gibbs distribution.</a:t>
                </a:r>
              </a:p>
              <a:p>
                <a:pPr algn="l"/>
                <a:endParaRPr lang="en-US" sz="1800" b="0" i="0" u="none" strike="noStrike" baseline="0" dirty="0">
                  <a:latin typeface="NimbusRomNo9L-Regu"/>
                </a:endParaRPr>
              </a:p>
              <a:p>
                <a:pPr algn="l"/>
                <a:r>
                  <a:rPr lang="en-US" sz="1800" b="0" i="0" u="none" strike="noStrike" baseline="0" dirty="0">
                    <a:latin typeface="NimbusRomNo9L-Regu"/>
                  </a:rPr>
                  <a:t>They are however insufficient for applications communicating probabilities is important for either interpretability or for interfacing with downstream systems that require knowing true probabilities.</a:t>
                </a:r>
              </a:p>
              <a:p>
                <a:pPr algn="l"/>
                <a:endParaRPr lang="en-US" altLang="zh-SG" sz="1800" b="0" i="0" dirty="0">
                  <a:solidFill>
                    <a:srgbClr val="000000"/>
                  </a:solidFill>
                  <a:effectLst/>
                  <a:latin typeface="NimbusRomNo9L-Regu"/>
                </a:endParaRPr>
              </a:p>
              <a:p>
                <a:pPr algn="l"/>
                <a:r>
                  <a:rPr lang="en-US" altLang="zh-SG" sz="1800" b="0" i="0" dirty="0">
                    <a:solidFill>
                      <a:srgbClr val="000000"/>
                    </a:solidFill>
                    <a:effectLst/>
                    <a:latin typeface="NimbusRomNo9L-Regu"/>
                  </a:rPr>
                  <a:t>A case where a density model might be preferable over an energy model is a medical imaging system that needs to communicate to doctors the likelihood that a patient has cancer.</a:t>
                </a:r>
                <a:r>
                  <a:rPr lang="en-US" altLang="zh-SG" dirty="0"/>
                  <a:t> </a:t>
                </a:r>
                <a:endParaRPr lang="en-SG" dirty="0"/>
              </a:p>
            </p:txBody>
          </p:sp>
        </mc:Fallback>
      </mc:AlternateContent>
      <p:sp>
        <p:nvSpPr>
          <p:cNvPr id="4" name="Slide Number Placeholder 3"/>
          <p:cNvSpPr>
            <a:spLocks noGrp="1"/>
          </p:cNvSpPr>
          <p:nvPr>
            <p:ph type="sldNum" sz="quarter" idx="5"/>
          </p:nvPr>
        </p:nvSpPr>
        <p:spPr/>
        <p:txBody>
          <a:bodyPr/>
          <a:lstStyle/>
          <a:p>
            <a:fld id="{BEC15CC2-FEA2-4369-A824-3C4B7B8D0BB4}" type="slidenum">
              <a:rPr lang="zh-SG" altLang="en-US" smtClean="0"/>
              <a:t>19</a:t>
            </a:fld>
            <a:endParaRPr lang="zh-SG" altLang="en-US"/>
          </a:p>
        </p:txBody>
      </p:sp>
    </p:spTree>
    <p:extLst>
      <p:ext uri="{BB962C8B-B14F-4D97-AF65-F5344CB8AC3E}">
        <p14:creationId xmlns:p14="http://schemas.microsoft.com/office/powerpoint/2010/main" val="1642632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SG" dirty="0"/>
                  <a:t>From chain rule: </a:t>
                </a:r>
                <a14:m>
                  <m:oMath xmlns:m="http://schemas.openxmlformats.org/officeDocument/2006/math">
                    <m:sSub>
                      <m:sSubPr>
                        <m:ctrlPr>
                          <a:rPr lang="en-US" altLang="zh-SG" b="0" i="1" smtClean="0">
                            <a:latin typeface="Cambria Math" panose="02040503050406030204" pitchFamily="18" charset="0"/>
                          </a:rPr>
                        </m:ctrlPr>
                      </m:sSubPr>
                      <m:e>
                        <m:r>
                          <m:rPr>
                            <m:sty m:val="p"/>
                          </m:rPr>
                          <a:rPr lang="zh-SG" altLang="en-US" i="1" smtClean="0">
                            <a:latin typeface="Cambria Math" panose="02040503050406030204" pitchFamily="18" charset="0"/>
                          </a:rPr>
                          <m:t>∇</m:t>
                        </m:r>
                      </m:e>
                      <m:sub>
                        <m:r>
                          <a:rPr lang="en-US" altLang="zh-SG" b="0" i="1" smtClean="0">
                            <a:latin typeface="Cambria Math" panose="02040503050406030204" pitchFamily="18" charset="0"/>
                          </a:rPr>
                          <m:t>𝑥</m:t>
                        </m:r>
                      </m:sub>
                    </m:sSub>
                    <m:func>
                      <m:funcPr>
                        <m:ctrlPr>
                          <a:rPr lang="en-US" altLang="zh-SG" b="0" i="1" smtClean="0">
                            <a:latin typeface="Cambria Math" panose="02040503050406030204" pitchFamily="18" charset="0"/>
                          </a:rPr>
                        </m:ctrlPr>
                      </m:funcPr>
                      <m:fName>
                        <m:r>
                          <m:rPr>
                            <m:sty m:val="p"/>
                          </m:rPr>
                          <a:rPr lang="en-US" altLang="zh-SG" b="0" i="0" smtClean="0">
                            <a:latin typeface="Cambria Math" panose="02040503050406030204" pitchFamily="18" charset="0"/>
                          </a:rPr>
                          <m:t>log</m:t>
                        </m:r>
                      </m:fName>
                      <m:e>
                        <m:r>
                          <a:rPr lang="en-US" altLang="zh-SG" b="0" i="1" smtClean="0">
                            <a:latin typeface="Cambria Math" panose="02040503050406030204" pitchFamily="18" charset="0"/>
                          </a:rPr>
                          <m:t>𝑓</m:t>
                        </m:r>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𝑥</m:t>
                            </m:r>
                          </m:e>
                        </m:d>
                      </m:e>
                    </m:func>
                    <m:r>
                      <a:rPr lang="en-US" altLang="zh-SG" b="0" i="1" smtClean="0">
                        <a:latin typeface="Cambria Math" panose="02040503050406030204" pitchFamily="18" charset="0"/>
                      </a:rPr>
                      <m:t>=</m:t>
                    </m:r>
                    <m:f>
                      <m:fPr>
                        <m:ctrlPr>
                          <a:rPr lang="en-US" altLang="zh-SG" b="0" i="1" smtClean="0">
                            <a:latin typeface="Cambria Math" panose="02040503050406030204" pitchFamily="18" charset="0"/>
                          </a:rPr>
                        </m:ctrlPr>
                      </m:fPr>
                      <m:num>
                        <m:r>
                          <a:rPr lang="en-US" altLang="zh-SG" b="0" i="1" smtClean="0">
                            <a:latin typeface="Cambria Math" panose="02040503050406030204" pitchFamily="18" charset="0"/>
                          </a:rPr>
                          <m:t>1</m:t>
                        </m:r>
                      </m:num>
                      <m:den>
                        <m:r>
                          <a:rPr lang="en-US" altLang="zh-SG" b="0" i="1" smtClean="0">
                            <a:latin typeface="Cambria Math" panose="02040503050406030204" pitchFamily="18" charset="0"/>
                          </a:rPr>
                          <m:t>𝑓</m:t>
                        </m:r>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𝑥</m:t>
                            </m:r>
                          </m:e>
                        </m:d>
                      </m:den>
                    </m:f>
                    <m:sSub>
                      <m:sSubPr>
                        <m:ctrlPr>
                          <a:rPr lang="en-US" altLang="zh-SG" b="0" i="1" smtClean="0">
                            <a:latin typeface="Cambria Math" panose="02040503050406030204" pitchFamily="18" charset="0"/>
                            <a:ea typeface="Cambria Math" panose="02040503050406030204" pitchFamily="18" charset="0"/>
                          </a:rPr>
                        </m:ctrlPr>
                      </m:sSubPr>
                      <m:e>
                        <m:r>
                          <m:rPr>
                            <m:sty m:val="p"/>
                          </m:rPr>
                          <a:rPr lang="en-US" altLang="zh-SG" b="0" i="1" smtClean="0">
                            <a:latin typeface="Cambria Math" panose="02040503050406030204" pitchFamily="18" charset="0"/>
                            <a:ea typeface="Cambria Math" panose="02040503050406030204" pitchFamily="18" charset="0"/>
                          </a:rPr>
                          <m:t>∇</m:t>
                        </m:r>
                      </m:e>
                      <m:sub>
                        <m:r>
                          <a:rPr lang="en-US" altLang="zh-SG" b="0" i="1" smtClean="0">
                            <a:latin typeface="Cambria Math" panose="02040503050406030204" pitchFamily="18" charset="0"/>
                            <a:ea typeface="Cambria Math" panose="02040503050406030204" pitchFamily="18" charset="0"/>
                          </a:rPr>
                          <m:t>𝑥</m:t>
                        </m:r>
                      </m:sub>
                    </m:sSub>
                    <m:r>
                      <a:rPr lang="en-US" altLang="zh-SG" b="0" i="1" smtClean="0">
                        <a:latin typeface="Cambria Math" panose="02040503050406030204" pitchFamily="18" charset="0"/>
                        <a:ea typeface="Cambria Math" panose="02040503050406030204" pitchFamily="18" charset="0"/>
                      </a:rPr>
                      <m:t>𝑓</m:t>
                    </m:r>
                    <m:r>
                      <a:rPr lang="en-US" altLang="zh-SG" b="0" i="1" smtClean="0">
                        <a:latin typeface="Cambria Math" panose="02040503050406030204" pitchFamily="18" charset="0"/>
                        <a:ea typeface="Cambria Math" panose="02040503050406030204" pitchFamily="18" charset="0"/>
                      </a:rPr>
                      <m:t>(</m:t>
                    </m:r>
                    <m:r>
                      <a:rPr lang="en-US" altLang="zh-SG" b="0" i="1" smtClean="0">
                        <a:latin typeface="Cambria Math" panose="02040503050406030204" pitchFamily="18" charset="0"/>
                        <a:ea typeface="Cambria Math" panose="02040503050406030204" pitchFamily="18" charset="0"/>
                      </a:rPr>
                      <m:t>𝑥</m:t>
                    </m:r>
                    <m:r>
                      <a:rPr lang="en-US" altLang="zh-SG" b="0" i="1" smtClean="0">
                        <a:latin typeface="Cambria Math" panose="02040503050406030204" pitchFamily="18" charset="0"/>
                        <a:ea typeface="Cambria Math" panose="02040503050406030204" pitchFamily="18" charset="0"/>
                      </a:rPr>
                      <m:t>)</m:t>
                    </m:r>
                  </m:oMath>
                </a14:m>
                <a:endParaRPr lang="zh-SG" altLang="en-US" dirty="0"/>
              </a:p>
            </p:txBody>
          </p:sp>
        </mc:Choice>
        <mc:Fallback xmlns="">
          <p:sp>
            <p:nvSpPr>
              <p:cNvPr id="3" name="备注占位符 2"/>
              <p:cNvSpPr>
                <a:spLocks noGrp="1"/>
              </p:cNvSpPr>
              <p:nvPr>
                <p:ph type="body" idx="1"/>
              </p:nvPr>
            </p:nvSpPr>
            <p:spPr/>
            <p:txBody>
              <a:bodyPr/>
              <a:lstStyle/>
              <a:p>
                <a:r>
                  <a:rPr lang="en-US" altLang="zh-SG" dirty="0"/>
                  <a:t>From chain rule: </a:t>
                </a:r>
                <a:r>
                  <a:rPr lang="zh-SG" altLang="en-US" i="0">
                    <a:latin typeface="Cambria Math" panose="02040503050406030204" pitchFamily="18" charset="0"/>
                  </a:rPr>
                  <a:t>∇</a:t>
                </a:r>
                <a:r>
                  <a:rPr lang="en-US" altLang="zh-SG" b="0" i="0">
                    <a:latin typeface="Cambria Math" panose="02040503050406030204" pitchFamily="18" charset="0"/>
                  </a:rPr>
                  <a:t>_𝑥  log⁡𝑓(𝑥)=1/𝑓(𝑥) </a:t>
                </a:r>
                <a:r>
                  <a:rPr lang="en-US" altLang="zh-SG" b="0" i="0">
                    <a:latin typeface="Cambria Math" panose="02040503050406030204" pitchFamily="18" charset="0"/>
                    <a:ea typeface="Cambria Math" panose="02040503050406030204" pitchFamily="18" charset="0"/>
                  </a:rPr>
                  <a:t> ∇_𝑥 𝑓(𝑥)</a:t>
                </a:r>
                <a:endParaRPr lang="zh-SG" altLang="en-US" dirty="0"/>
              </a:p>
            </p:txBody>
          </p:sp>
        </mc:Fallback>
      </mc:AlternateContent>
      <p:sp>
        <p:nvSpPr>
          <p:cNvPr id="4" name="灯片编号占位符 3"/>
          <p:cNvSpPr>
            <a:spLocks noGrp="1"/>
          </p:cNvSpPr>
          <p:nvPr>
            <p:ph type="sldNum" sz="quarter" idx="5"/>
          </p:nvPr>
        </p:nvSpPr>
        <p:spPr/>
        <p:txBody>
          <a:bodyPr/>
          <a:lstStyle/>
          <a:p>
            <a:fld id="{BEC15CC2-FEA2-4369-A824-3C4B7B8D0BB4}" type="slidenum">
              <a:rPr lang="zh-SG" altLang="en-US" smtClean="0"/>
              <a:t>23</a:t>
            </a:fld>
            <a:endParaRPr lang="zh-SG" altLang="en-US"/>
          </a:p>
        </p:txBody>
      </p:sp>
    </p:spTree>
    <p:extLst>
      <p:ext uri="{BB962C8B-B14F-4D97-AF65-F5344CB8AC3E}">
        <p14:creationId xmlns:p14="http://schemas.microsoft.com/office/powerpoint/2010/main" val="110586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sz="1800" b="0" i="0" dirty="0">
                <a:solidFill>
                  <a:srgbClr val="000000"/>
                </a:solidFill>
                <a:effectLst/>
                <a:latin typeface="NimbusRomNo9L-Regu"/>
              </a:rPr>
              <a:t>The last line should make clear the intuition: we establish a contrast between data samples and current model samples, then update the model to decrease this contrast, bringing the model closer to the data. </a:t>
            </a:r>
          </a:p>
          <a:p>
            <a:r>
              <a:rPr lang="en-US" altLang="zh-SG" sz="1800" b="0" i="0" dirty="0">
                <a:solidFill>
                  <a:srgbClr val="000000"/>
                </a:solidFill>
                <a:effectLst/>
                <a:latin typeface="NimbusRomNo9L-Regu"/>
              </a:rPr>
              <a:t>Once </a:t>
            </a:r>
            <a:r>
              <a:rPr lang="en-US" altLang="zh-SG" sz="1800" b="1" i="0" dirty="0">
                <a:solidFill>
                  <a:srgbClr val="000000"/>
                </a:solidFill>
                <a:effectLst/>
                <a:latin typeface="CMBX10"/>
              </a:rPr>
              <a:t>x</a:t>
            </a:r>
            <a:r>
              <a:rPr lang="en-US" altLang="zh-SG" sz="1800" b="0" i="0" dirty="0">
                <a:solidFill>
                  <a:srgbClr val="000000"/>
                </a:solidFill>
                <a:effectLst/>
                <a:latin typeface="NimbusRomNo9L-Regu"/>
              </a:rPr>
              <a:t>(</a:t>
            </a:r>
            <a:r>
              <a:rPr lang="en-US" altLang="zh-SG" sz="1800" b="0" i="1" dirty="0" err="1">
                <a:solidFill>
                  <a:srgbClr val="000000"/>
                </a:solidFill>
                <a:effectLst/>
                <a:latin typeface="NimbusRomNo9L-ReguItal"/>
              </a:rPr>
              <a:t>i</a:t>
            </a:r>
            <a:r>
              <a:rPr lang="en-US" altLang="zh-SG" sz="1800" b="0" i="0" dirty="0">
                <a:solidFill>
                  <a:srgbClr val="000000"/>
                </a:solidFill>
                <a:effectLst/>
                <a:latin typeface="NimbusRomNo9L-Regu"/>
              </a:rPr>
              <a:t>) and </a:t>
            </a:r>
            <a:r>
              <a:rPr lang="en-US" altLang="zh-SG" sz="1800" b="1" i="0" dirty="0">
                <a:solidFill>
                  <a:srgbClr val="000000"/>
                </a:solidFill>
                <a:effectLst/>
                <a:latin typeface="CMBX10"/>
              </a:rPr>
              <a:t>x</a:t>
            </a:r>
            <a:r>
              <a:rPr lang="en-US" altLang="zh-SG" sz="1800" b="0" i="0" dirty="0">
                <a:solidFill>
                  <a:srgbClr val="000000"/>
                </a:solidFill>
                <a:effectLst/>
                <a:latin typeface="CMR10"/>
              </a:rPr>
              <a:t>^</a:t>
            </a:r>
            <a:r>
              <a:rPr lang="en-US" altLang="zh-SG" sz="1800" b="0" i="0" dirty="0">
                <a:solidFill>
                  <a:srgbClr val="000000"/>
                </a:solidFill>
                <a:effectLst/>
                <a:latin typeface="NimbusRomNo9L-Regu"/>
              </a:rPr>
              <a:t>(</a:t>
            </a:r>
            <a:r>
              <a:rPr lang="en-US" altLang="zh-SG" sz="1800" b="0" i="1" dirty="0" err="1">
                <a:solidFill>
                  <a:srgbClr val="000000"/>
                </a:solidFill>
                <a:effectLst/>
                <a:latin typeface="NimbusRomNo9L-ReguItal"/>
              </a:rPr>
              <a:t>i</a:t>
            </a:r>
            <a:r>
              <a:rPr lang="en-US" altLang="zh-SG" sz="1800" b="0" i="0" dirty="0">
                <a:solidFill>
                  <a:srgbClr val="000000"/>
                </a:solidFill>
                <a:effectLst/>
                <a:latin typeface="NimbusRomNo9L-Regu"/>
              </a:rPr>
              <a:t>) are identically distributed, this gradient will be zero: we have perfectly fit the data and no further updates should be taken.</a:t>
            </a:r>
            <a:br>
              <a:rPr lang="en-US" altLang="zh-SG" sz="1800" b="0" i="0" dirty="0">
                <a:solidFill>
                  <a:srgbClr val="000000"/>
                </a:solidFill>
                <a:effectLst/>
                <a:latin typeface="NimbusRomNo9L-Regu"/>
              </a:rPr>
            </a:br>
            <a:endParaRPr lang="en-US" altLang="zh-SG" sz="1800" b="0" i="0" dirty="0">
              <a:solidFill>
                <a:srgbClr val="000000"/>
              </a:solidFill>
              <a:effectLst/>
              <a:latin typeface="NimbusRomNo9L-Regu"/>
            </a:endParaRPr>
          </a:p>
          <a:p>
            <a:r>
              <a:rPr lang="en-US" altLang="zh-SG" sz="1800" b="0" i="0" dirty="0">
                <a:solidFill>
                  <a:srgbClr val="000000"/>
                </a:solidFill>
                <a:effectLst/>
                <a:latin typeface="NimbusRomNo9L-Regu"/>
              </a:rPr>
              <a:t>Under our formalization, the contrastive divergence is an </a:t>
            </a:r>
            <a:r>
              <a:rPr lang="en-US" altLang="zh-SG" sz="1800" b="0" i="1" dirty="0">
                <a:solidFill>
                  <a:srgbClr val="000000"/>
                </a:solidFill>
                <a:effectLst/>
                <a:latin typeface="NimbusRomNo9L-ReguItal"/>
              </a:rPr>
              <a:t>optimizer</a:t>
            </a:r>
            <a:r>
              <a:rPr lang="en-US" altLang="zh-SG" sz="1800" b="0" i="0" dirty="0">
                <a:solidFill>
                  <a:srgbClr val="000000"/>
                </a:solidFill>
                <a:effectLst/>
                <a:latin typeface="NimbusRomNo9L-Regu"/>
              </a:rPr>
              <a:t>; it’s an optimizer specifically built </a:t>
            </a:r>
            <a:r>
              <a:rPr lang="en-US" altLang="zh-SG" sz="1800" b="0" i="0" dirty="0" err="1">
                <a:solidFill>
                  <a:srgbClr val="000000"/>
                </a:solidFill>
                <a:effectLst/>
                <a:latin typeface="NimbusRomNo9L-Regu"/>
              </a:rPr>
              <a:t>formax</a:t>
            </a:r>
            <a:r>
              <a:rPr lang="en-US" altLang="zh-SG" sz="1800" b="0" i="0" dirty="0">
                <a:solidFill>
                  <a:srgbClr val="000000"/>
                </a:solidFill>
                <a:effectLst/>
                <a:latin typeface="NimbusRomNo9L-Regu"/>
              </a:rPr>
              <a:t> likelihood objectives over energy functions. </a:t>
            </a:r>
          </a:p>
          <a:p>
            <a:r>
              <a:rPr lang="en-US" altLang="zh-SG" sz="1800" b="0" i="0" dirty="0">
                <a:solidFill>
                  <a:srgbClr val="000000"/>
                </a:solidFill>
                <a:effectLst/>
                <a:latin typeface="NimbusRomNo9L-Regu"/>
              </a:rPr>
              <a:t>Contrastive divergence tells us how to approximate the gradient of the likelihood function, which can then be plugged into any gradient descent method.</a:t>
            </a:r>
            <a:r>
              <a:rPr lang="en-US" altLang="zh-SG" dirty="0"/>
              <a:t> </a:t>
            </a:r>
            <a:br>
              <a:rPr lang="en-US" altLang="zh-SG" dirty="0"/>
            </a:br>
            <a:endParaRPr lang="zh-SG" altLang="en-US" dirty="0"/>
          </a:p>
        </p:txBody>
      </p:sp>
      <p:sp>
        <p:nvSpPr>
          <p:cNvPr id="4" name="灯片编号占位符 3"/>
          <p:cNvSpPr>
            <a:spLocks noGrp="1"/>
          </p:cNvSpPr>
          <p:nvPr>
            <p:ph type="sldNum" sz="quarter" idx="5"/>
          </p:nvPr>
        </p:nvSpPr>
        <p:spPr/>
        <p:txBody>
          <a:bodyPr/>
          <a:lstStyle/>
          <a:p>
            <a:fld id="{BEC15CC2-FEA2-4369-A824-3C4B7B8D0BB4}" type="slidenum">
              <a:rPr lang="zh-SG" altLang="en-US" smtClean="0"/>
              <a:t>24</a:t>
            </a:fld>
            <a:endParaRPr lang="zh-SG" altLang="en-US"/>
          </a:p>
        </p:txBody>
      </p:sp>
    </p:spTree>
    <p:extLst>
      <p:ext uri="{BB962C8B-B14F-4D97-AF65-F5344CB8AC3E}">
        <p14:creationId xmlns:p14="http://schemas.microsoft.com/office/powerpoint/2010/main" val="17836683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7" y="-43827"/>
            <a:ext cx="12410591" cy="6980957"/>
          </a:xfrm>
          <a:prstGeom prst="rect">
            <a:avLst/>
          </a:prstGeom>
        </p:spPr>
      </p:pic>
      <p:sp>
        <p:nvSpPr>
          <p:cNvPr id="8" name="Trapezoid 15"/>
          <p:cNvSpPr/>
          <p:nvPr/>
        </p:nvSpPr>
        <p:spPr>
          <a:xfrm>
            <a:off x="-71719" y="1749294"/>
            <a:ext cx="7353128" cy="3521337"/>
          </a:xfrm>
          <a:custGeom>
            <a:avLst/>
            <a:gdLst>
              <a:gd name="connsiteX0" fmla="*/ 0 w 5424854"/>
              <a:gd name="connsiteY0" fmla="*/ 1018237 h 1018237"/>
              <a:gd name="connsiteX1" fmla="*/ 79127 w 5424854"/>
              <a:gd name="connsiteY1" fmla="*/ 0 h 1018237"/>
              <a:gd name="connsiteX2" fmla="*/ 5345727 w 5424854"/>
              <a:gd name="connsiteY2" fmla="*/ 0 h 1018237"/>
              <a:gd name="connsiteX3" fmla="*/ 5424854 w 5424854"/>
              <a:gd name="connsiteY3" fmla="*/ 1018237 h 1018237"/>
              <a:gd name="connsiteX4" fmla="*/ 0 w 5424854"/>
              <a:gd name="connsiteY4" fmla="*/ 1018237 h 1018237"/>
              <a:gd name="connsiteX0-1" fmla="*/ 4 w 5424858"/>
              <a:gd name="connsiteY0-2" fmla="*/ 1018237 h 1018237"/>
              <a:gd name="connsiteX1-3" fmla="*/ 0 w 5424858"/>
              <a:gd name="connsiteY1-4" fmla="*/ 8793 h 1018237"/>
              <a:gd name="connsiteX2-5" fmla="*/ 5345731 w 5424858"/>
              <a:gd name="connsiteY2-6" fmla="*/ 0 h 1018237"/>
              <a:gd name="connsiteX3-7" fmla="*/ 5424858 w 5424858"/>
              <a:gd name="connsiteY3-8" fmla="*/ 1018237 h 1018237"/>
              <a:gd name="connsiteX4-9" fmla="*/ 4 w 5424858"/>
              <a:gd name="connsiteY4-10" fmla="*/ 1018237 h 1018237"/>
              <a:gd name="connsiteX0-11" fmla="*/ 4 w 5433654"/>
              <a:gd name="connsiteY0-12" fmla="*/ 1009444 h 1009444"/>
              <a:gd name="connsiteX1-13" fmla="*/ 0 w 5433654"/>
              <a:gd name="connsiteY1-14" fmla="*/ 0 h 1009444"/>
              <a:gd name="connsiteX2-15" fmla="*/ 5433654 w 5433654"/>
              <a:gd name="connsiteY2-16" fmla="*/ 0 h 1009444"/>
              <a:gd name="connsiteX3-17" fmla="*/ 5424858 w 5433654"/>
              <a:gd name="connsiteY3-18" fmla="*/ 1009444 h 1009444"/>
              <a:gd name="connsiteX4-19" fmla="*/ 4 w 5433654"/>
              <a:gd name="connsiteY4-20" fmla="*/ 1009444 h 1009444"/>
              <a:gd name="connsiteX0-21" fmla="*/ 4 w 5433654"/>
              <a:gd name="connsiteY0-22" fmla="*/ 1009444 h 1018237"/>
              <a:gd name="connsiteX1-23" fmla="*/ 0 w 5433654"/>
              <a:gd name="connsiteY1-24" fmla="*/ 0 h 1018237"/>
              <a:gd name="connsiteX2-25" fmla="*/ 5433654 w 5433654"/>
              <a:gd name="connsiteY2-26" fmla="*/ 0 h 1018237"/>
              <a:gd name="connsiteX3-27" fmla="*/ 5363312 w 5433654"/>
              <a:gd name="connsiteY3-28" fmla="*/ 1018237 h 1018237"/>
              <a:gd name="connsiteX4-29" fmla="*/ 4 w 5433654"/>
              <a:gd name="connsiteY4-30" fmla="*/ 1009444 h 1018237"/>
              <a:gd name="connsiteX0-31" fmla="*/ 4 w 5540546"/>
              <a:gd name="connsiteY0-32" fmla="*/ 1009444 h 1018237"/>
              <a:gd name="connsiteX1-33" fmla="*/ 0 w 5540546"/>
              <a:gd name="connsiteY1-34" fmla="*/ 0 h 1018237"/>
              <a:gd name="connsiteX2-35" fmla="*/ 5540546 w 5540546"/>
              <a:gd name="connsiteY2-36" fmla="*/ 0 h 1018237"/>
              <a:gd name="connsiteX3-37" fmla="*/ 5363312 w 5540546"/>
              <a:gd name="connsiteY3-38" fmla="*/ 1018237 h 1018237"/>
              <a:gd name="connsiteX4-39" fmla="*/ 4 w 5540546"/>
              <a:gd name="connsiteY4-40" fmla="*/ 1009444 h 1018237"/>
              <a:gd name="connsiteX0-41" fmla="*/ 4 w 5540546"/>
              <a:gd name="connsiteY0-42" fmla="*/ 1009444 h 1269783"/>
              <a:gd name="connsiteX1-43" fmla="*/ 0 w 5540546"/>
              <a:gd name="connsiteY1-44" fmla="*/ 0 h 1269783"/>
              <a:gd name="connsiteX2-45" fmla="*/ 5540546 w 5540546"/>
              <a:gd name="connsiteY2-46" fmla="*/ 0 h 1269783"/>
              <a:gd name="connsiteX3-47" fmla="*/ 5318774 w 5540546"/>
              <a:gd name="connsiteY3-48" fmla="*/ 1269783 h 1269783"/>
              <a:gd name="connsiteX4-49" fmla="*/ 4 w 5540546"/>
              <a:gd name="connsiteY4-50" fmla="*/ 1009444 h 1269783"/>
              <a:gd name="connsiteX0-51" fmla="*/ 4 w 5540546"/>
              <a:gd name="connsiteY0-52" fmla="*/ 1260990 h 1269783"/>
              <a:gd name="connsiteX1-53" fmla="*/ 0 w 5540546"/>
              <a:gd name="connsiteY1-54" fmla="*/ 0 h 1269783"/>
              <a:gd name="connsiteX2-55" fmla="*/ 5540546 w 5540546"/>
              <a:gd name="connsiteY2-56" fmla="*/ 0 h 1269783"/>
              <a:gd name="connsiteX3-57" fmla="*/ 5318774 w 5540546"/>
              <a:gd name="connsiteY3-58" fmla="*/ 1269783 h 1269783"/>
              <a:gd name="connsiteX4-59" fmla="*/ 4 w 5540546"/>
              <a:gd name="connsiteY4-60" fmla="*/ 1260990 h 1269783"/>
              <a:gd name="connsiteX0-61" fmla="*/ 4 w 5540546"/>
              <a:gd name="connsiteY0-62" fmla="*/ 1260990 h 1269783"/>
              <a:gd name="connsiteX1-63" fmla="*/ 0 w 5540546"/>
              <a:gd name="connsiteY1-64" fmla="*/ 0 h 1269783"/>
              <a:gd name="connsiteX2-65" fmla="*/ 5540546 w 5540546"/>
              <a:gd name="connsiteY2-66" fmla="*/ 0 h 1269783"/>
              <a:gd name="connsiteX3-67" fmla="*/ 5380167 w 5540546"/>
              <a:gd name="connsiteY3-68" fmla="*/ 1269783 h 1269783"/>
              <a:gd name="connsiteX4-69" fmla="*/ 4 w 5540546"/>
              <a:gd name="connsiteY4-70" fmla="*/ 1260990 h 1269783"/>
              <a:gd name="connsiteX0-71" fmla="*/ 0 w 5595114"/>
              <a:gd name="connsiteY0-72" fmla="*/ 1260990 h 1269783"/>
              <a:gd name="connsiteX1-73" fmla="*/ 54568 w 5595114"/>
              <a:gd name="connsiteY1-74" fmla="*/ 0 h 1269783"/>
              <a:gd name="connsiteX2-75" fmla="*/ 5595114 w 5595114"/>
              <a:gd name="connsiteY2-76" fmla="*/ 0 h 1269783"/>
              <a:gd name="connsiteX3-77" fmla="*/ 5434735 w 5595114"/>
              <a:gd name="connsiteY3-78" fmla="*/ 1269783 h 1269783"/>
              <a:gd name="connsiteX4-79" fmla="*/ 0 w 5595114"/>
              <a:gd name="connsiteY4-80" fmla="*/ 1260990 h 1269783"/>
              <a:gd name="connsiteX0-81" fmla="*/ 3 w 5595117"/>
              <a:gd name="connsiteY0-82" fmla="*/ 1260990 h 1269783"/>
              <a:gd name="connsiteX1-83" fmla="*/ 0 w 5595117"/>
              <a:gd name="connsiteY1-84" fmla="*/ 3233 h 1269783"/>
              <a:gd name="connsiteX2-85" fmla="*/ 5595117 w 5595117"/>
              <a:gd name="connsiteY2-86" fmla="*/ 0 h 1269783"/>
              <a:gd name="connsiteX3-87" fmla="*/ 5434738 w 5595117"/>
              <a:gd name="connsiteY3-88" fmla="*/ 1269783 h 1269783"/>
              <a:gd name="connsiteX4-89" fmla="*/ 3 w 5595117"/>
              <a:gd name="connsiteY4-90" fmla="*/ 1260990 h 12697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95117" h="1269783">
                <a:moveTo>
                  <a:pt x="3" y="1260990"/>
                </a:moveTo>
                <a:cubicBezTo>
                  <a:pt x="2" y="924509"/>
                  <a:pt x="1" y="339714"/>
                  <a:pt x="0" y="3233"/>
                </a:cubicBezTo>
                <a:lnTo>
                  <a:pt x="5595117" y="0"/>
                </a:lnTo>
                <a:lnTo>
                  <a:pt x="5434738" y="1269783"/>
                </a:lnTo>
                <a:lnTo>
                  <a:pt x="3" y="1260990"/>
                </a:lnTo>
                <a:close/>
              </a:path>
            </a:pathLst>
          </a:custGeom>
          <a:solidFill>
            <a:schemeClr val="bg2">
              <a:lumMod val="1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p:nvPr>
        </p:nvSpPr>
        <p:spPr>
          <a:xfrm>
            <a:off x="838201" y="2170469"/>
            <a:ext cx="6443209" cy="1715696"/>
          </a:xfrm>
          <a:effectLst>
            <a:outerShdw blurRad="50800" dist="76200" dir="2700000" algn="tl" rotWithShape="0">
              <a:prstClr val="black">
                <a:alpha val="40000"/>
              </a:prstClr>
            </a:outerShdw>
          </a:effectLst>
        </p:spPr>
        <p:txBody>
          <a:bodyPr anchor="t">
            <a:normAutofit/>
          </a:bodyPr>
          <a:lstStyle>
            <a:lvl1pPr algn="l">
              <a:defRPr sz="5333">
                <a:solidFill>
                  <a:schemeClr val="bg1">
                    <a:lumMod val="9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38200" y="3886166"/>
            <a:ext cx="6163235" cy="1196823"/>
          </a:xfrm>
        </p:spPr>
        <p:txBody>
          <a:bodyPr/>
          <a:lstStyle>
            <a:lvl1pPr marL="0" indent="0" algn="l">
              <a:buNone/>
              <a:defRPr sz="2400">
                <a:solidFill>
                  <a:schemeClr val="bg1">
                    <a:lumMod val="9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a:xfrm>
            <a:off x="9291917" y="6356351"/>
            <a:ext cx="2743200" cy="365125"/>
          </a:xfrm>
        </p:spPr>
        <p:txBody>
          <a:bodyPr/>
          <a:lstStyle/>
          <a:p>
            <a:fld id="{2CE866DF-1677-45D0-B727-92EFBEEBB45F}" type="slidenum">
              <a:rPr lang="zh-SG" altLang="en-US" smtClean="0"/>
              <a:t>‹#›</a:t>
            </a:fld>
            <a:endParaRPr lang="zh-SG" altLang="en-US"/>
          </a:p>
        </p:txBody>
      </p:sp>
      <p:sp>
        <p:nvSpPr>
          <p:cNvPr id="9" name="Text Box 20"/>
          <p:cNvSpPr txBox="1">
            <a:spLocks noChangeArrowheads="1"/>
          </p:cNvSpPr>
          <p:nvPr/>
        </p:nvSpPr>
        <p:spPr bwMode="auto">
          <a:xfrm>
            <a:off x="283697" y="6585721"/>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1916893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618108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3830431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5" name="Rectangle 4"/>
          <p:cNvSpPr/>
          <p:nvPr/>
        </p:nvSpPr>
        <p:spPr>
          <a:xfrm>
            <a:off x="257908" y="1690690"/>
            <a:ext cx="11704635" cy="4736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Rectangle 5"/>
          <p:cNvSpPr/>
          <p:nvPr/>
        </p:nvSpPr>
        <p:spPr>
          <a:xfrm>
            <a:off x="0" y="1"/>
            <a:ext cx="12285784" cy="1690689"/>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normAutofit/>
          </a:bodyPr>
          <a:lstStyle>
            <a:lvl1pPr>
              <a:defRPr sz="4000" b="1">
                <a:solidFill>
                  <a:schemeClr val="bg1"/>
                </a:solidFill>
              </a:defRPr>
            </a:lvl1pPr>
          </a:lstStyle>
          <a:p>
            <a:r>
              <a:rPr lang="zh-CN" altLang="en-US"/>
              <a:t>单击此处编辑母版标题样式</a:t>
            </a:r>
            <a:endParaRPr lang="en-US" dirty="0"/>
          </a:p>
        </p:txBody>
      </p:sp>
      <p:sp>
        <p:nvSpPr>
          <p:cNvPr id="8" name="Slide Number Placeholder 5"/>
          <p:cNvSpPr>
            <a:spLocks noGrp="1"/>
          </p:cNvSpPr>
          <p:nvPr>
            <p:ph type="sldNum" sz="quarter" idx="10"/>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2CE866DF-1677-45D0-B727-92EFBEEBB45F}" type="slidenum">
              <a:rPr lang="zh-SG" altLang="en-US" smtClean="0"/>
              <a:t>‹#›</a:t>
            </a:fld>
            <a:endParaRPr lang="zh-SG" altLang="en-US"/>
          </a:p>
        </p:txBody>
      </p:sp>
      <p:sp>
        <p:nvSpPr>
          <p:cNvPr id="4"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2032566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1">
                <a:solidFill>
                  <a:srgbClr val="004282"/>
                </a:solidFill>
              </a:defRPr>
            </a:lvl1pPr>
          </a:lstStyle>
          <a:p>
            <a:r>
              <a:rPr lang="zh-CN" altLang="en-US"/>
              <a:t>单击此处编辑母版标题样式</a:t>
            </a:r>
            <a:endParaRPr lang="en-US" dirty="0"/>
          </a:p>
        </p:txBody>
      </p:sp>
      <p:sp>
        <p:nvSpPr>
          <p:cNvPr id="9" name="Slide Number Placeholder 5"/>
          <p:cNvSpPr>
            <a:spLocks noGrp="1"/>
          </p:cNvSpPr>
          <p:nvPr>
            <p:ph type="sldNum" sz="quarter" idx="4"/>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2CE866DF-1677-45D0-B727-92EFBEEBB45F}" type="slidenum">
              <a:rPr lang="zh-SG" altLang="en-US" smtClean="0"/>
              <a:t>‹#›</a:t>
            </a:fld>
            <a:endParaRPr lang="zh-SG" altLang="en-US"/>
          </a:p>
        </p:txBody>
      </p:sp>
      <p:sp>
        <p:nvSpPr>
          <p:cNvPr id="7"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1695324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7" y="-43827"/>
            <a:ext cx="12410591" cy="6980957"/>
          </a:xfrm>
          <a:prstGeom prst="rect">
            <a:avLst/>
          </a:prstGeom>
        </p:spPr>
      </p:pic>
      <p:sp>
        <p:nvSpPr>
          <p:cNvPr id="8" name="Trapezoid 15"/>
          <p:cNvSpPr/>
          <p:nvPr/>
        </p:nvSpPr>
        <p:spPr>
          <a:xfrm>
            <a:off x="-71719" y="1749294"/>
            <a:ext cx="7353128" cy="3521337"/>
          </a:xfrm>
          <a:custGeom>
            <a:avLst/>
            <a:gdLst>
              <a:gd name="connsiteX0" fmla="*/ 0 w 5424854"/>
              <a:gd name="connsiteY0" fmla="*/ 1018237 h 1018237"/>
              <a:gd name="connsiteX1" fmla="*/ 79127 w 5424854"/>
              <a:gd name="connsiteY1" fmla="*/ 0 h 1018237"/>
              <a:gd name="connsiteX2" fmla="*/ 5345727 w 5424854"/>
              <a:gd name="connsiteY2" fmla="*/ 0 h 1018237"/>
              <a:gd name="connsiteX3" fmla="*/ 5424854 w 5424854"/>
              <a:gd name="connsiteY3" fmla="*/ 1018237 h 1018237"/>
              <a:gd name="connsiteX4" fmla="*/ 0 w 5424854"/>
              <a:gd name="connsiteY4" fmla="*/ 1018237 h 1018237"/>
              <a:gd name="connsiteX0-1" fmla="*/ 4 w 5424858"/>
              <a:gd name="connsiteY0-2" fmla="*/ 1018237 h 1018237"/>
              <a:gd name="connsiteX1-3" fmla="*/ 0 w 5424858"/>
              <a:gd name="connsiteY1-4" fmla="*/ 8793 h 1018237"/>
              <a:gd name="connsiteX2-5" fmla="*/ 5345731 w 5424858"/>
              <a:gd name="connsiteY2-6" fmla="*/ 0 h 1018237"/>
              <a:gd name="connsiteX3-7" fmla="*/ 5424858 w 5424858"/>
              <a:gd name="connsiteY3-8" fmla="*/ 1018237 h 1018237"/>
              <a:gd name="connsiteX4-9" fmla="*/ 4 w 5424858"/>
              <a:gd name="connsiteY4-10" fmla="*/ 1018237 h 1018237"/>
              <a:gd name="connsiteX0-11" fmla="*/ 4 w 5433654"/>
              <a:gd name="connsiteY0-12" fmla="*/ 1009444 h 1009444"/>
              <a:gd name="connsiteX1-13" fmla="*/ 0 w 5433654"/>
              <a:gd name="connsiteY1-14" fmla="*/ 0 h 1009444"/>
              <a:gd name="connsiteX2-15" fmla="*/ 5433654 w 5433654"/>
              <a:gd name="connsiteY2-16" fmla="*/ 0 h 1009444"/>
              <a:gd name="connsiteX3-17" fmla="*/ 5424858 w 5433654"/>
              <a:gd name="connsiteY3-18" fmla="*/ 1009444 h 1009444"/>
              <a:gd name="connsiteX4-19" fmla="*/ 4 w 5433654"/>
              <a:gd name="connsiteY4-20" fmla="*/ 1009444 h 1009444"/>
              <a:gd name="connsiteX0-21" fmla="*/ 4 w 5433654"/>
              <a:gd name="connsiteY0-22" fmla="*/ 1009444 h 1018237"/>
              <a:gd name="connsiteX1-23" fmla="*/ 0 w 5433654"/>
              <a:gd name="connsiteY1-24" fmla="*/ 0 h 1018237"/>
              <a:gd name="connsiteX2-25" fmla="*/ 5433654 w 5433654"/>
              <a:gd name="connsiteY2-26" fmla="*/ 0 h 1018237"/>
              <a:gd name="connsiteX3-27" fmla="*/ 5363312 w 5433654"/>
              <a:gd name="connsiteY3-28" fmla="*/ 1018237 h 1018237"/>
              <a:gd name="connsiteX4-29" fmla="*/ 4 w 5433654"/>
              <a:gd name="connsiteY4-30" fmla="*/ 1009444 h 1018237"/>
              <a:gd name="connsiteX0-31" fmla="*/ 4 w 5540546"/>
              <a:gd name="connsiteY0-32" fmla="*/ 1009444 h 1018237"/>
              <a:gd name="connsiteX1-33" fmla="*/ 0 w 5540546"/>
              <a:gd name="connsiteY1-34" fmla="*/ 0 h 1018237"/>
              <a:gd name="connsiteX2-35" fmla="*/ 5540546 w 5540546"/>
              <a:gd name="connsiteY2-36" fmla="*/ 0 h 1018237"/>
              <a:gd name="connsiteX3-37" fmla="*/ 5363312 w 5540546"/>
              <a:gd name="connsiteY3-38" fmla="*/ 1018237 h 1018237"/>
              <a:gd name="connsiteX4-39" fmla="*/ 4 w 5540546"/>
              <a:gd name="connsiteY4-40" fmla="*/ 1009444 h 1018237"/>
              <a:gd name="connsiteX0-41" fmla="*/ 4 w 5540546"/>
              <a:gd name="connsiteY0-42" fmla="*/ 1009444 h 1269783"/>
              <a:gd name="connsiteX1-43" fmla="*/ 0 w 5540546"/>
              <a:gd name="connsiteY1-44" fmla="*/ 0 h 1269783"/>
              <a:gd name="connsiteX2-45" fmla="*/ 5540546 w 5540546"/>
              <a:gd name="connsiteY2-46" fmla="*/ 0 h 1269783"/>
              <a:gd name="connsiteX3-47" fmla="*/ 5318774 w 5540546"/>
              <a:gd name="connsiteY3-48" fmla="*/ 1269783 h 1269783"/>
              <a:gd name="connsiteX4-49" fmla="*/ 4 w 5540546"/>
              <a:gd name="connsiteY4-50" fmla="*/ 1009444 h 1269783"/>
              <a:gd name="connsiteX0-51" fmla="*/ 4 w 5540546"/>
              <a:gd name="connsiteY0-52" fmla="*/ 1260990 h 1269783"/>
              <a:gd name="connsiteX1-53" fmla="*/ 0 w 5540546"/>
              <a:gd name="connsiteY1-54" fmla="*/ 0 h 1269783"/>
              <a:gd name="connsiteX2-55" fmla="*/ 5540546 w 5540546"/>
              <a:gd name="connsiteY2-56" fmla="*/ 0 h 1269783"/>
              <a:gd name="connsiteX3-57" fmla="*/ 5318774 w 5540546"/>
              <a:gd name="connsiteY3-58" fmla="*/ 1269783 h 1269783"/>
              <a:gd name="connsiteX4-59" fmla="*/ 4 w 5540546"/>
              <a:gd name="connsiteY4-60" fmla="*/ 1260990 h 1269783"/>
              <a:gd name="connsiteX0-61" fmla="*/ 4 w 5540546"/>
              <a:gd name="connsiteY0-62" fmla="*/ 1260990 h 1269783"/>
              <a:gd name="connsiteX1-63" fmla="*/ 0 w 5540546"/>
              <a:gd name="connsiteY1-64" fmla="*/ 0 h 1269783"/>
              <a:gd name="connsiteX2-65" fmla="*/ 5540546 w 5540546"/>
              <a:gd name="connsiteY2-66" fmla="*/ 0 h 1269783"/>
              <a:gd name="connsiteX3-67" fmla="*/ 5380167 w 5540546"/>
              <a:gd name="connsiteY3-68" fmla="*/ 1269783 h 1269783"/>
              <a:gd name="connsiteX4-69" fmla="*/ 4 w 5540546"/>
              <a:gd name="connsiteY4-70" fmla="*/ 1260990 h 1269783"/>
              <a:gd name="connsiteX0-71" fmla="*/ 0 w 5595114"/>
              <a:gd name="connsiteY0-72" fmla="*/ 1260990 h 1269783"/>
              <a:gd name="connsiteX1-73" fmla="*/ 54568 w 5595114"/>
              <a:gd name="connsiteY1-74" fmla="*/ 0 h 1269783"/>
              <a:gd name="connsiteX2-75" fmla="*/ 5595114 w 5595114"/>
              <a:gd name="connsiteY2-76" fmla="*/ 0 h 1269783"/>
              <a:gd name="connsiteX3-77" fmla="*/ 5434735 w 5595114"/>
              <a:gd name="connsiteY3-78" fmla="*/ 1269783 h 1269783"/>
              <a:gd name="connsiteX4-79" fmla="*/ 0 w 5595114"/>
              <a:gd name="connsiteY4-80" fmla="*/ 1260990 h 1269783"/>
              <a:gd name="connsiteX0-81" fmla="*/ 3 w 5595117"/>
              <a:gd name="connsiteY0-82" fmla="*/ 1260990 h 1269783"/>
              <a:gd name="connsiteX1-83" fmla="*/ 0 w 5595117"/>
              <a:gd name="connsiteY1-84" fmla="*/ 3233 h 1269783"/>
              <a:gd name="connsiteX2-85" fmla="*/ 5595117 w 5595117"/>
              <a:gd name="connsiteY2-86" fmla="*/ 0 h 1269783"/>
              <a:gd name="connsiteX3-87" fmla="*/ 5434738 w 5595117"/>
              <a:gd name="connsiteY3-88" fmla="*/ 1269783 h 1269783"/>
              <a:gd name="connsiteX4-89" fmla="*/ 3 w 5595117"/>
              <a:gd name="connsiteY4-90" fmla="*/ 1260990 h 12697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95117" h="1269783">
                <a:moveTo>
                  <a:pt x="3" y="1260990"/>
                </a:moveTo>
                <a:cubicBezTo>
                  <a:pt x="2" y="924509"/>
                  <a:pt x="1" y="339714"/>
                  <a:pt x="0" y="3233"/>
                </a:cubicBezTo>
                <a:lnTo>
                  <a:pt x="5595117" y="0"/>
                </a:lnTo>
                <a:lnTo>
                  <a:pt x="5434738" y="1269783"/>
                </a:lnTo>
                <a:lnTo>
                  <a:pt x="3" y="1260990"/>
                </a:lnTo>
                <a:close/>
              </a:path>
            </a:pathLst>
          </a:custGeom>
          <a:solidFill>
            <a:schemeClr val="bg2">
              <a:lumMod val="1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p:nvPr>
        </p:nvSpPr>
        <p:spPr>
          <a:xfrm>
            <a:off x="838201" y="2170469"/>
            <a:ext cx="6443209" cy="1715696"/>
          </a:xfrm>
          <a:effectLst>
            <a:outerShdw blurRad="50800" dist="76200" dir="2700000" algn="tl" rotWithShape="0">
              <a:prstClr val="black">
                <a:alpha val="40000"/>
              </a:prstClr>
            </a:outerShdw>
          </a:effectLst>
        </p:spPr>
        <p:txBody>
          <a:bodyPr anchor="t">
            <a:normAutofit/>
          </a:bodyPr>
          <a:lstStyle>
            <a:lvl1pPr algn="l">
              <a:defRPr sz="5333">
                <a:solidFill>
                  <a:schemeClr val="bg1">
                    <a:lumMod val="9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38200" y="3886166"/>
            <a:ext cx="6163235" cy="1196823"/>
          </a:xfrm>
        </p:spPr>
        <p:txBody>
          <a:bodyPr/>
          <a:lstStyle>
            <a:lvl1pPr marL="0" indent="0" algn="l">
              <a:buNone/>
              <a:defRPr sz="2400">
                <a:solidFill>
                  <a:schemeClr val="bg1">
                    <a:lumMod val="9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a:xfrm>
            <a:off x="9291917" y="6356351"/>
            <a:ext cx="2743200" cy="365125"/>
          </a:xfrm>
        </p:spPr>
        <p:txBody>
          <a:bodyPr/>
          <a:lstStyle/>
          <a:p>
            <a:fld id="{C2E482B0-A764-7649-BFD8-7624B53F13A9}" type="slidenum">
              <a:rPr lang="en-GB" smtClean="0"/>
              <a:t>‹#›</a:t>
            </a:fld>
            <a:endParaRPr lang="en-GB"/>
          </a:p>
        </p:txBody>
      </p:sp>
      <p:sp>
        <p:nvSpPr>
          <p:cNvPr id="9" name="Text Box 20"/>
          <p:cNvSpPr txBox="1">
            <a:spLocks noChangeArrowheads="1"/>
          </p:cNvSpPr>
          <p:nvPr/>
        </p:nvSpPr>
        <p:spPr bwMode="auto">
          <a:xfrm>
            <a:off x="283697" y="6585721"/>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29136992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987924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257908" y="184639"/>
            <a:ext cx="11704635" cy="62428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506736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578440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Rectangle 9"/>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Rectangle 10"/>
          <p:cNvSpPr/>
          <p:nvPr/>
        </p:nvSpPr>
        <p:spPr>
          <a:xfrm>
            <a:off x="257910" y="1700215"/>
            <a:ext cx="5826369" cy="4736771"/>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lvl1pPr marL="228594" indent="-228594">
              <a:buFontTx/>
              <a:buBlip>
                <a:blip r:embed="rId2"/>
              </a:buBlip>
              <a:defRPr>
                <a:solidFill>
                  <a:schemeClr val="bg1"/>
                </a:solidFill>
              </a:defRPr>
            </a:lvl1pPr>
            <a:lvl2pPr marL="685783" indent="-228594">
              <a:buFontTx/>
              <a:buBlip>
                <a:blip r:embed="rId2"/>
              </a:buBlip>
              <a:defRPr>
                <a:solidFill>
                  <a:schemeClr val="bg1"/>
                </a:solidFill>
              </a:defRPr>
            </a:lvl2pPr>
            <a:lvl3pPr marL="1142971" indent="-228594">
              <a:buFontTx/>
              <a:buBlip>
                <a:blip r:embed="rId2"/>
              </a:buBlip>
              <a:defRPr>
                <a:solidFill>
                  <a:schemeClr val="bg1"/>
                </a:solidFill>
              </a:defRPr>
            </a:lvl3pPr>
            <a:lvl4pPr marL="1600160" indent="-228594">
              <a:buFontTx/>
              <a:buBlip>
                <a:blip r:embed="rId2"/>
              </a:buBlip>
              <a:defRPr>
                <a:solidFill>
                  <a:schemeClr val="bg1"/>
                </a:solidFill>
              </a:defRPr>
            </a:lvl4pPr>
            <a:lvl5pPr marL="2057349" indent="-228594">
              <a:buFontTx/>
              <a:buBlip>
                <a:blip r:embed="rId2"/>
              </a:buBlip>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Slide Number Placeholder 8"/>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004796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Slide Number Placeholder 4"/>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149532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512763"/>
            <a:ext cx="10515600" cy="1030288"/>
          </a:xfrm>
        </p:spPr>
        <p:txBody>
          <a:bodyPr>
            <a:no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838200" y="1543051"/>
            <a:ext cx="10515600" cy="4802186"/>
          </a:xfrm>
        </p:spPr>
        <p:txBody>
          <a:bodyPr>
            <a:noAutofit/>
          </a:bodyPr>
          <a:lstStyle>
            <a:lvl1pPr marL="324000" indent="-324000">
              <a:lnSpc>
                <a:spcPct val="100000"/>
              </a:lnSpc>
              <a:spcBef>
                <a:spcPts val="600"/>
              </a:spcBef>
              <a:spcAft>
                <a:spcPts val="600"/>
              </a:spcAft>
              <a:buFontTx/>
              <a:buBlip>
                <a:blip r:embed="rId2"/>
              </a:buBlip>
              <a:defRPr/>
            </a:lvl1pPr>
            <a:lvl2pPr marL="685783" indent="-324000">
              <a:lnSpc>
                <a:spcPct val="100000"/>
              </a:lnSpc>
              <a:spcBef>
                <a:spcPts val="0"/>
              </a:spcBef>
              <a:spcAft>
                <a:spcPts val="600"/>
              </a:spcAft>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6" name="Slide Number Placeholder 5"/>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15278747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1137755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marL="228594" indent="-228594">
              <a:buFontTx/>
              <a:buBlip>
                <a:blip r:embed="rId2"/>
              </a:buBlip>
              <a:defRPr sz="3200"/>
            </a:lvl1pPr>
            <a:lvl2pPr marL="685783" indent="-228594">
              <a:buFontTx/>
              <a:buBlip>
                <a:blip r:embed="rId2"/>
              </a:buBlip>
              <a:defRPr sz="2800"/>
            </a:lvl2pPr>
            <a:lvl3pPr marL="1142971" indent="-228594">
              <a:buFontTx/>
              <a:buBlip>
                <a:blip r:embed="rId2"/>
              </a:buBlip>
              <a:defRPr sz="2400"/>
            </a:lvl3pPr>
            <a:lvl4pPr marL="1600160" indent="-228594">
              <a:buFontTx/>
              <a:buBlip>
                <a:blip r:embed="rId2"/>
              </a:buBlip>
              <a:defRPr sz="2000"/>
            </a:lvl4pPr>
            <a:lvl5pPr marL="2057349" indent="-228594">
              <a:buFontTx/>
              <a:buBlip>
                <a:blip r:embed="rId2"/>
              </a:buBlip>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982859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778488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2877768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8632011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5" name="Rectangle 4"/>
          <p:cNvSpPr/>
          <p:nvPr/>
        </p:nvSpPr>
        <p:spPr>
          <a:xfrm>
            <a:off x="257908" y="1690690"/>
            <a:ext cx="11704635" cy="4736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Rectangle 5"/>
          <p:cNvSpPr/>
          <p:nvPr/>
        </p:nvSpPr>
        <p:spPr>
          <a:xfrm>
            <a:off x="0" y="1"/>
            <a:ext cx="12285784" cy="1690689"/>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normAutofit/>
          </a:bodyPr>
          <a:lstStyle>
            <a:lvl1pPr>
              <a:defRPr sz="4000" b="1">
                <a:solidFill>
                  <a:schemeClr val="bg1"/>
                </a:solidFill>
              </a:defRPr>
            </a:lvl1pPr>
          </a:lstStyle>
          <a:p>
            <a:r>
              <a:rPr lang="zh-CN" altLang="en-US"/>
              <a:t>单击此处编辑母版标题样式</a:t>
            </a:r>
            <a:endParaRPr lang="en-US" dirty="0"/>
          </a:p>
        </p:txBody>
      </p:sp>
      <p:sp>
        <p:nvSpPr>
          <p:cNvPr id="8" name="Slide Number Placeholder 5"/>
          <p:cNvSpPr>
            <a:spLocks noGrp="1"/>
          </p:cNvSpPr>
          <p:nvPr>
            <p:ph type="sldNum" sz="quarter" idx="10"/>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4"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39569867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1">
                <a:solidFill>
                  <a:srgbClr val="004282"/>
                </a:solidFill>
              </a:defRPr>
            </a:lvl1pPr>
          </a:lstStyle>
          <a:p>
            <a:r>
              <a:rPr lang="zh-CN" altLang="en-US"/>
              <a:t>单击此处编辑母版标题样式</a:t>
            </a:r>
            <a:endParaRPr lang="en-US" dirty="0"/>
          </a:p>
        </p:txBody>
      </p:sp>
      <p:sp>
        <p:nvSpPr>
          <p:cNvPr id="9" name="Slide Number Placeholder 5"/>
          <p:cNvSpPr>
            <a:spLocks noGrp="1"/>
          </p:cNvSpPr>
          <p:nvPr>
            <p:ph type="sldNum" sz="quarter" idx="4"/>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7"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2401510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7" y="-43827"/>
            <a:ext cx="12410591" cy="6980957"/>
          </a:xfrm>
          <a:prstGeom prst="rect">
            <a:avLst/>
          </a:prstGeom>
        </p:spPr>
      </p:pic>
      <p:sp>
        <p:nvSpPr>
          <p:cNvPr id="8" name="Trapezoid 15"/>
          <p:cNvSpPr/>
          <p:nvPr/>
        </p:nvSpPr>
        <p:spPr>
          <a:xfrm>
            <a:off x="-71719" y="1749294"/>
            <a:ext cx="7353128" cy="3521337"/>
          </a:xfrm>
          <a:custGeom>
            <a:avLst/>
            <a:gdLst>
              <a:gd name="connsiteX0" fmla="*/ 0 w 5424854"/>
              <a:gd name="connsiteY0" fmla="*/ 1018237 h 1018237"/>
              <a:gd name="connsiteX1" fmla="*/ 79127 w 5424854"/>
              <a:gd name="connsiteY1" fmla="*/ 0 h 1018237"/>
              <a:gd name="connsiteX2" fmla="*/ 5345727 w 5424854"/>
              <a:gd name="connsiteY2" fmla="*/ 0 h 1018237"/>
              <a:gd name="connsiteX3" fmla="*/ 5424854 w 5424854"/>
              <a:gd name="connsiteY3" fmla="*/ 1018237 h 1018237"/>
              <a:gd name="connsiteX4" fmla="*/ 0 w 5424854"/>
              <a:gd name="connsiteY4" fmla="*/ 1018237 h 1018237"/>
              <a:gd name="connsiteX0-1" fmla="*/ 4 w 5424858"/>
              <a:gd name="connsiteY0-2" fmla="*/ 1018237 h 1018237"/>
              <a:gd name="connsiteX1-3" fmla="*/ 0 w 5424858"/>
              <a:gd name="connsiteY1-4" fmla="*/ 8793 h 1018237"/>
              <a:gd name="connsiteX2-5" fmla="*/ 5345731 w 5424858"/>
              <a:gd name="connsiteY2-6" fmla="*/ 0 h 1018237"/>
              <a:gd name="connsiteX3-7" fmla="*/ 5424858 w 5424858"/>
              <a:gd name="connsiteY3-8" fmla="*/ 1018237 h 1018237"/>
              <a:gd name="connsiteX4-9" fmla="*/ 4 w 5424858"/>
              <a:gd name="connsiteY4-10" fmla="*/ 1018237 h 1018237"/>
              <a:gd name="connsiteX0-11" fmla="*/ 4 w 5433654"/>
              <a:gd name="connsiteY0-12" fmla="*/ 1009444 h 1009444"/>
              <a:gd name="connsiteX1-13" fmla="*/ 0 w 5433654"/>
              <a:gd name="connsiteY1-14" fmla="*/ 0 h 1009444"/>
              <a:gd name="connsiteX2-15" fmla="*/ 5433654 w 5433654"/>
              <a:gd name="connsiteY2-16" fmla="*/ 0 h 1009444"/>
              <a:gd name="connsiteX3-17" fmla="*/ 5424858 w 5433654"/>
              <a:gd name="connsiteY3-18" fmla="*/ 1009444 h 1009444"/>
              <a:gd name="connsiteX4-19" fmla="*/ 4 w 5433654"/>
              <a:gd name="connsiteY4-20" fmla="*/ 1009444 h 1009444"/>
              <a:gd name="connsiteX0-21" fmla="*/ 4 w 5433654"/>
              <a:gd name="connsiteY0-22" fmla="*/ 1009444 h 1018237"/>
              <a:gd name="connsiteX1-23" fmla="*/ 0 w 5433654"/>
              <a:gd name="connsiteY1-24" fmla="*/ 0 h 1018237"/>
              <a:gd name="connsiteX2-25" fmla="*/ 5433654 w 5433654"/>
              <a:gd name="connsiteY2-26" fmla="*/ 0 h 1018237"/>
              <a:gd name="connsiteX3-27" fmla="*/ 5363312 w 5433654"/>
              <a:gd name="connsiteY3-28" fmla="*/ 1018237 h 1018237"/>
              <a:gd name="connsiteX4-29" fmla="*/ 4 w 5433654"/>
              <a:gd name="connsiteY4-30" fmla="*/ 1009444 h 1018237"/>
              <a:gd name="connsiteX0-31" fmla="*/ 4 w 5540546"/>
              <a:gd name="connsiteY0-32" fmla="*/ 1009444 h 1018237"/>
              <a:gd name="connsiteX1-33" fmla="*/ 0 w 5540546"/>
              <a:gd name="connsiteY1-34" fmla="*/ 0 h 1018237"/>
              <a:gd name="connsiteX2-35" fmla="*/ 5540546 w 5540546"/>
              <a:gd name="connsiteY2-36" fmla="*/ 0 h 1018237"/>
              <a:gd name="connsiteX3-37" fmla="*/ 5363312 w 5540546"/>
              <a:gd name="connsiteY3-38" fmla="*/ 1018237 h 1018237"/>
              <a:gd name="connsiteX4-39" fmla="*/ 4 w 5540546"/>
              <a:gd name="connsiteY4-40" fmla="*/ 1009444 h 1018237"/>
              <a:gd name="connsiteX0-41" fmla="*/ 4 w 5540546"/>
              <a:gd name="connsiteY0-42" fmla="*/ 1009444 h 1269783"/>
              <a:gd name="connsiteX1-43" fmla="*/ 0 w 5540546"/>
              <a:gd name="connsiteY1-44" fmla="*/ 0 h 1269783"/>
              <a:gd name="connsiteX2-45" fmla="*/ 5540546 w 5540546"/>
              <a:gd name="connsiteY2-46" fmla="*/ 0 h 1269783"/>
              <a:gd name="connsiteX3-47" fmla="*/ 5318774 w 5540546"/>
              <a:gd name="connsiteY3-48" fmla="*/ 1269783 h 1269783"/>
              <a:gd name="connsiteX4-49" fmla="*/ 4 w 5540546"/>
              <a:gd name="connsiteY4-50" fmla="*/ 1009444 h 1269783"/>
              <a:gd name="connsiteX0-51" fmla="*/ 4 w 5540546"/>
              <a:gd name="connsiteY0-52" fmla="*/ 1260990 h 1269783"/>
              <a:gd name="connsiteX1-53" fmla="*/ 0 w 5540546"/>
              <a:gd name="connsiteY1-54" fmla="*/ 0 h 1269783"/>
              <a:gd name="connsiteX2-55" fmla="*/ 5540546 w 5540546"/>
              <a:gd name="connsiteY2-56" fmla="*/ 0 h 1269783"/>
              <a:gd name="connsiteX3-57" fmla="*/ 5318774 w 5540546"/>
              <a:gd name="connsiteY3-58" fmla="*/ 1269783 h 1269783"/>
              <a:gd name="connsiteX4-59" fmla="*/ 4 w 5540546"/>
              <a:gd name="connsiteY4-60" fmla="*/ 1260990 h 1269783"/>
              <a:gd name="connsiteX0-61" fmla="*/ 4 w 5540546"/>
              <a:gd name="connsiteY0-62" fmla="*/ 1260990 h 1269783"/>
              <a:gd name="connsiteX1-63" fmla="*/ 0 w 5540546"/>
              <a:gd name="connsiteY1-64" fmla="*/ 0 h 1269783"/>
              <a:gd name="connsiteX2-65" fmla="*/ 5540546 w 5540546"/>
              <a:gd name="connsiteY2-66" fmla="*/ 0 h 1269783"/>
              <a:gd name="connsiteX3-67" fmla="*/ 5380167 w 5540546"/>
              <a:gd name="connsiteY3-68" fmla="*/ 1269783 h 1269783"/>
              <a:gd name="connsiteX4-69" fmla="*/ 4 w 5540546"/>
              <a:gd name="connsiteY4-70" fmla="*/ 1260990 h 1269783"/>
              <a:gd name="connsiteX0-71" fmla="*/ 0 w 5595114"/>
              <a:gd name="connsiteY0-72" fmla="*/ 1260990 h 1269783"/>
              <a:gd name="connsiteX1-73" fmla="*/ 54568 w 5595114"/>
              <a:gd name="connsiteY1-74" fmla="*/ 0 h 1269783"/>
              <a:gd name="connsiteX2-75" fmla="*/ 5595114 w 5595114"/>
              <a:gd name="connsiteY2-76" fmla="*/ 0 h 1269783"/>
              <a:gd name="connsiteX3-77" fmla="*/ 5434735 w 5595114"/>
              <a:gd name="connsiteY3-78" fmla="*/ 1269783 h 1269783"/>
              <a:gd name="connsiteX4-79" fmla="*/ 0 w 5595114"/>
              <a:gd name="connsiteY4-80" fmla="*/ 1260990 h 1269783"/>
              <a:gd name="connsiteX0-81" fmla="*/ 3 w 5595117"/>
              <a:gd name="connsiteY0-82" fmla="*/ 1260990 h 1269783"/>
              <a:gd name="connsiteX1-83" fmla="*/ 0 w 5595117"/>
              <a:gd name="connsiteY1-84" fmla="*/ 3233 h 1269783"/>
              <a:gd name="connsiteX2-85" fmla="*/ 5595117 w 5595117"/>
              <a:gd name="connsiteY2-86" fmla="*/ 0 h 1269783"/>
              <a:gd name="connsiteX3-87" fmla="*/ 5434738 w 5595117"/>
              <a:gd name="connsiteY3-88" fmla="*/ 1269783 h 1269783"/>
              <a:gd name="connsiteX4-89" fmla="*/ 3 w 5595117"/>
              <a:gd name="connsiteY4-90" fmla="*/ 1260990 h 12697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95117" h="1269783">
                <a:moveTo>
                  <a:pt x="3" y="1260990"/>
                </a:moveTo>
                <a:cubicBezTo>
                  <a:pt x="2" y="924509"/>
                  <a:pt x="1" y="339714"/>
                  <a:pt x="0" y="3233"/>
                </a:cubicBezTo>
                <a:lnTo>
                  <a:pt x="5595117" y="0"/>
                </a:lnTo>
                <a:lnTo>
                  <a:pt x="5434738" y="1269783"/>
                </a:lnTo>
                <a:lnTo>
                  <a:pt x="3" y="1260990"/>
                </a:lnTo>
                <a:close/>
              </a:path>
            </a:pathLst>
          </a:custGeom>
          <a:solidFill>
            <a:schemeClr val="bg2">
              <a:lumMod val="1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p:nvPr>
        </p:nvSpPr>
        <p:spPr>
          <a:xfrm>
            <a:off x="838201" y="2170469"/>
            <a:ext cx="6443209" cy="1715696"/>
          </a:xfrm>
          <a:effectLst>
            <a:outerShdw blurRad="50800" dist="76200" dir="2700000" algn="tl" rotWithShape="0">
              <a:prstClr val="black">
                <a:alpha val="40000"/>
              </a:prstClr>
            </a:outerShdw>
          </a:effectLst>
        </p:spPr>
        <p:txBody>
          <a:bodyPr anchor="t">
            <a:normAutofit/>
          </a:bodyPr>
          <a:lstStyle>
            <a:lvl1pPr algn="l">
              <a:defRPr sz="5333">
                <a:solidFill>
                  <a:schemeClr val="bg1">
                    <a:lumMod val="9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38200" y="3886166"/>
            <a:ext cx="6163235" cy="1196823"/>
          </a:xfrm>
        </p:spPr>
        <p:txBody>
          <a:bodyPr/>
          <a:lstStyle>
            <a:lvl1pPr marL="0" indent="0" algn="l">
              <a:buNone/>
              <a:defRPr sz="2400">
                <a:solidFill>
                  <a:schemeClr val="bg1">
                    <a:lumMod val="9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a:xfrm>
            <a:off x="9291917" y="6356351"/>
            <a:ext cx="2743200" cy="365125"/>
          </a:xfrm>
        </p:spPr>
        <p:txBody>
          <a:bodyPr/>
          <a:lstStyle/>
          <a:p>
            <a:fld id="{C2E482B0-A764-7649-BFD8-7624B53F13A9}" type="slidenum">
              <a:rPr lang="en-GB" smtClean="0"/>
              <a:t>‹#›</a:t>
            </a:fld>
            <a:endParaRPr lang="en-GB"/>
          </a:p>
        </p:txBody>
      </p:sp>
      <p:sp>
        <p:nvSpPr>
          <p:cNvPr id="9" name="Text Box 20"/>
          <p:cNvSpPr txBox="1">
            <a:spLocks noChangeArrowheads="1"/>
          </p:cNvSpPr>
          <p:nvPr/>
        </p:nvSpPr>
        <p:spPr bwMode="auto">
          <a:xfrm>
            <a:off x="283697" y="6585721"/>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35090062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792027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257908" y="184639"/>
            <a:ext cx="11704635" cy="62428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809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257908" y="184639"/>
            <a:ext cx="11704635" cy="62428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6" name="Slide Number Placeholder 5"/>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23712358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4642817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Rectangle 9"/>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Rectangle 10"/>
          <p:cNvSpPr/>
          <p:nvPr/>
        </p:nvSpPr>
        <p:spPr>
          <a:xfrm>
            <a:off x="257910" y="1700215"/>
            <a:ext cx="5826369" cy="4736771"/>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lvl1pPr marL="228594" indent="-228594">
              <a:buFontTx/>
              <a:buBlip>
                <a:blip r:embed="rId2"/>
              </a:buBlip>
              <a:defRPr>
                <a:solidFill>
                  <a:schemeClr val="bg1"/>
                </a:solidFill>
              </a:defRPr>
            </a:lvl1pPr>
            <a:lvl2pPr marL="685783" indent="-228594">
              <a:buFontTx/>
              <a:buBlip>
                <a:blip r:embed="rId2"/>
              </a:buBlip>
              <a:defRPr>
                <a:solidFill>
                  <a:schemeClr val="bg1"/>
                </a:solidFill>
              </a:defRPr>
            </a:lvl2pPr>
            <a:lvl3pPr marL="1142971" indent="-228594">
              <a:buFontTx/>
              <a:buBlip>
                <a:blip r:embed="rId2"/>
              </a:buBlip>
              <a:defRPr>
                <a:solidFill>
                  <a:schemeClr val="bg1"/>
                </a:solidFill>
              </a:defRPr>
            </a:lvl3pPr>
            <a:lvl4pPr marL="1600160" indent="-228594">
              <a:buFontTx/>
              <a:buBlip>
                <a:blip r:embed="rId2"/>
              </a:buBlip>
              <a:defRPr>
                <a:solidFill>
                  <a:schemeClr val="bg1"/>
                </a:solidFill>
              </a:defRPr>
            </a:lvl4pPr>
            <a:lvl5pPr marL="2057349" indent="-228594">
              <a:buFontTx/>
              <a:buBlip>
                <a:blip r:embed="rId2"/>
              </a:buBlip>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Slide Number Placeholder 8"/>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6478173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Slide Number Placeholder 4"/>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8752007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42265827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marL="228594" indent="-228594">
              <a:buFontTx/>
              <a:buBlip>
                <a:blip r:embed="rId2"/>
              </a:buBlip>
              <a:defRPr sz="3200"/>
            </a:lvl1pPr>
            <a:lvl2pPr marL="685783" indent="-228594">
              <a:buFontTx/>
              <a:buBlip>
                <a:blip r:embed="rId2"/>
              </a:buBlip>
              <a:defRPr sz="2800"/>
            </a:lvl2pPr>
            <a:lvl3pPr marL="1142971" indent="-228594">
              <a:buFontTx/>
              <a:buBlip>
                <a:blip r:embed="rId2"/>
              </a:buBlip>
              <a:defRPr sz="2400"/>
            </a:lvl3pPr>
            <a:lvl4pPr marL="1600160" indent="-228594">
              <a:buFontTx/>
              <a:buBlip>
                <a:blip r:embed="rId2"/>
              </a:buBlip>
              <a:defRPr sz="2000"/>
            </a:lvl4pPr>
            <a:lvl5pPr marL="2057349" indent="-228594">
              <a:buFontTx/>
              <a:buBlip>
                <a:blip r:embed="rId2"/>
              </a:buBlip>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5253482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2102102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9086956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3172883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5" name="Rectangle 4"/>
          <p:cNvSpPr/>
          <p:nvPr/>
        </p:nvSpPr>
        <p:spPr>
          <a:xfrm>
            <a:off x="257908" y="1690690"/>
            <a:ext cx="11704635" cy="4736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Rectangle 5"/>
          <p:cNvSpPr/>
          <p:nvPr/>
        </p:nvSpPr>
        <p:spPr>
          <a:xfrm>
            <a:off x="0" y="1"/>
            <a:ext cx="12285784" cy="1690689"/>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normAutofit/>
          </a:bodyPr>
          <a:lstStyle>
            <a:lvl1pPr>
              <a:defRPr sz="4000" b="1">
                <a:solidFill>
                  <a:schemeClr val="bg1"/>
                </a:solidFill>
              </a:defRPr>
            </a:lvl1pPr>
          </a:lstStyle>
          <a:p>
            <a:r>
              <a:rPr lang="zh-CN" altLang="en-US"/>
              <a:t>单击此处编辑母版标题样式</a:t>
            </a:r>
            <a:endParaRPr lang="en-US" dirty="0"/>
          </a:p>
        </p:txBody>
      </p:sp>
      <p:sp>
        <p:nvSpPr>
          <p:cNvPr id="8" name="Slide Number Placeholder 5"/>
          <p:cNvSpPr>
            <a:spLocks noGrp="1"/>
          </p:cNvSpPr>
          <p:nvPr>
            <p:ph type="sldNum" sz="quarter" idx="10"/>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4"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32363619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1">
                <a:solidFill>
                  <a:srgbClr val="004282"/>
                </a:solidFill>
              </a:defRPr>
            </a:lvl1pPr>
          </a:lstStyle>
          <a:p>
            <a:r>
              <a:rPr lang="zh-CN" altLang="en-US"/>
              <a:t>单击此处编辑母版标题样式</a:t>
            </a:r>
            <a:endParaRPr lang="en-US" dirty="0"/>
          </a:p>
        </p:txBody>
      </p:sp>
      <p:sp>
        <p:nvSpPr>
          <p:cNvPr id="9" name="Slide Number Placeholder 5"/>
          <p:cNvSpPr>
            <a:spLocks noGrp="1"/>
          </p:cNvSpPr>
          <p:nvPr>
            <p:ph type="sldNum" sz="quarter" idx="4"/>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7"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1128565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Slide Number Placeholder 6"/>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3821341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7" y="-43827"/>
            <a:ext cx="12410591" cy="6980957"/>
          </a:xfrm>
          <a:prstGeom prst="rect">
            <a:avLst/>
          </a:prstGeom>
        </p:spPr>
      </p:pic>
      <p:sp>
        <p:nvSpPr>
          <p:cNvPr id="8" name="Trapezoid 15"/>
          <p:cNvSpPr/>
          <p:nvPr/>
        </p:nvSpPr>
        <p:spPr>
          <a:xfrm>
            <a:off x="-71719" y="1749294"/>
            <a:ext cx="7353128" cy="3521337"/>
          </a:xfrm>
          <a:custGeom>
            <a:avLst/>
            <a:gdLst>
              <a:gd name="connsiteX0" fmla="*/ 0 w 5424854"/>
              <a:gd name="connsiteY0" fmla="*/ 1018237 h 1018237"/>
              <a:gd name="connsiteX1" fmla="*/ 79127 w 5424854"/>
              <a:gd name="connsiteY1" fmla="*/ 0 h 1018237"/>
              <a:gd name="connsiteX2" fmla="*/ 5345727 w 5424854"/>
              <a:gd name="connsiteY2" fmla="*/ 0 h 1018237"/>
              <a:gd name="connsiteX3" fmla="*/ 5424854 w 5424854"/>
              <a:gd name="connsiteY3" fmla="*/ 1018237 h 1018237"/>
              <a:gd name="connsiteX4" fmla="*/ 0 w 5424854"/>
              <a:gd name="connsiteY4" fmla="*/ 1018237 h 1018237"/>
              <a:gd name="connsiteX0-1" fmla="*/ 4 w 5424858"/>
              <a:gd name="connsiteY0-2" fmla="*/ 1018237 h 1018237"/>
              <a:gd name="connsiteX1-3" fmla="*/ 0 w 5424858"/>
              <a:gd name="connsiteY1-4" fmla="*/ 8793 h 1018237"/>
              <a:gd name="connsiteX2-5" fmla="*/ 5345731 w 5424858"/>
              <a:gd name="connsiteY2-6" fmla="*/ 0 h 1018237"/>
              <a:gd name="connsiteX3-7" fmla="*/ 5424858 w 5424858"/>
              <a:gd name="connsiteY3-8" fmla="*/ 1018237 h 1018237"/>
              <a:gd name="connsiteX4-9" fmla="*/ 4 w 5424858"/>
              <a:gd name="connsiteY4-10" fmla="*/ 1018237 h 1018237"/>
              <a:gd name="connsiteX0-11" fmla="*/ 4 w 5433654"/>
              <a:gd name="connsiteY0-12" fmla="*/ 1009444 h 1009444"/>
              <a:gd name="connsiteX1-13" fmla="*/ 0 w 5433654"/>
              <a:gd name="connsiteY1-14" fmla="*/ 0 h 1009444"/>
              <a:gd name="connsiteX2-15" fmla="*/ 5433654 w 5433654"/>
              <a:gd name="connsiteY2-16" fmla="*/ 0 h 1009444"/>
              <a:gd name="connsiteX3-17" fmla="*/ 5424858 w 5433654"/>
              <a:gd name="connsiteY3-18" fmla="*/ 1009444 h 1009444"/>
              <a:gd name="connsiteX4-19" fmla="*/ 4 w 5433654"/>
              <a:gd name="connsiteY4-20" fmla="*/ 1009444 h 1009444"/>
              <a:gd name="connsiteX0-21" fmla="*/ 4 w 5433654"/>
              <a:gd name="connsiteY0-22" fmla="*/ 1009444 h 1018237"/>
              <a:gd name="connsiteX1-23" fmla="*/ 0 w 5433654"/>
              <a:gd name="connsiteY1-24" fmla="*/ 0 h 1018237"/>
              <a:gd name="connsiteX2-25" fmla="*/ 5433654 w 5433654"/>
              <a:gd name="connsiteY2-26" fmla="*/ 0 h 1018237"/>
              <a:gd name="connsiteX3-27" fmla="*/ 5363312 w 5433654"/>
              <a:gd name="connsiteY3-28" fmla="*/ 1018237 h 1018237"/>
              <a:gd name="connsiteX4-29" fmla="*/ 4 w 5433654"/>
              <a:gd name="connsiteY4-30" fmla="*/ 1009444 h 1018237"/>
              <a:gd name="connsiteX0-31" fmla="*/ 4 w 5540546"/>
              <a:gd name="connsiteY0-32" fmla="*/ 1009444 h 1018237"/>
              <a:gd name="connsiteX1-33" fmla="*/ 0 w 5540546"/>
              <a:gd name="connsiteY1-34" fmla="*/ 0 h 1018237"/>
              <a:gd name="connsiteX2-35" fmla="*/ 5540546 w 5540546"/>
              <a:gd name="connsiteY2-36" fmla="*/ 0 h 1018237"/>
              <a:gd name="connsiteX3-37" fmla="*/ 5363312 w 5540546"/>
              <a:gd name="connsiteY3-38" fmla="*/ 1018237 h 1018237"/>
              <a:gd name="connsiteX4-39" fmla="*/ 4 w 5540546"/>
              <a:gd name="connsiteY4-40" fmla="*/ 1009444 h 1018237"/>
              <a:gd name="connsiteX0-41" fmla="*/ 4 w 5540546"/>
              <a:gd name="connsiteY0-42" fmla="*/ 1009444 h 1269783"/>
              <a:gd name="connsiteX1-43" fmla="*/ 0 w 5540546"/>
              <a:gd name="connsiteY1-44" fmla="*/ 0 h 1269783"/>
              <a:gd name="connsiteX2-45" fmla="*/ 5540546 w 5540546"/>
              <a:gd name="connsiteY2-46" fmla="*/ 0 h 1269783"/>
              <a:gd name="connsiteX3-47" fmla="*/ 5318774 w 5540546"/>
              <a:gd name="connsiteY3-48" fmla="*/ 1269783 h 1269783"/>
              <a:gd name="connsiteX4-49" fmla="*/ 4 w 5540546"/>
              <a:gd name="connsiteY4-50" fmla="*/ 1009444 h 1269783"/>
              <a:gd name="connsiteX0-51" fmla="*/ 4 w 5540546"/>
              <a:gd name="connsiteY0-52" fmla="*/ 1260990 h 1269783"/>
              <a:gd name="connsiteX1-53" fmla="*/ 0 w 5540546"/>
              <a:gd name="connsiteY1-54" fmla="*/ 0 h 1269783"/>
              <a:gd name="connsiteX2-55" fmla="*/ 5540546 w 5540546"/>
              <a:gd name="connsiteY2-56" fmla="*/ 0 h 1269783"/>
              <a:gd name="connsiteX3-57" fmla="*/ 5318774 w 5540546"/>
              <a:gd name="connsiteY3-58" fmla="*/ 1269783 h 1269783"/>
              <a:gd name="connsiteX4-59" fmla="*/ 4 w 5540546"/>
              <a:gd name="connsiteY4-60" fmla="*/ 1260990 h 1269783"/>
              <a:gd name="connsiteX0-61" fmla="*/ 4 w 5540546"/>
              <a:gd name="connsiteY0-62" fmla="*/ 1260990 h 1269783"/>
              <a:gd name="connsiteX1-63" fmla="*/ 0 w 5540546"/>
              <a:gd name="connsiteY1-64" fmla="*/ 0 h 1269783"/>
              <a:gd name="connsiteX2-65" fmla="*/ 5540546 w 5540546"/>
              <a:gd name="connsiteY2-66" fmla="*/ 0 h 1269783"/>
              <a:gd name="connsiteX3-67" fmla="*/ 5380167 w 5540546"/>
              <a:gd name="connsiteY3-68" fmla="*/ 1269783 h 1269783"/>
              <a:gd name="connsiteX4-69" fmla="*/ 4 w 5540546"/>
              <a:gd name="connsiteY4-70" fmla="*/ 1260990 h 1269783"/>
              <a:gd name="connsiteX0-71" fmla="*/ 0 w 5595114"/>
              <a:gd name="connsiteY0-72" fmla="*/ 1260990 h 1269783"/>
              <a:gd name="connsiteX1-73" fmla="*/ 54568 w 5595114"/>
              <a:gd name="connsiteY1-74" fmla="*/ 0 h 1269783"/>
              <a:gd name="connsiteX2-75" fmla="*/ 5595114 w 5595114"/>
              <a:gd name="connsiteY2-76" fmla="*/ 0 h 1269783"/>
              <a:gd name="connsiteX3-77" fmla="*/ 5434735 w 5595114"/>
              <a:gd name="connsiteY3-78" fmla="*/ 1269783 h 1269783"/>
              <a:gd name="connsiteX4-79" fmla="*/ 0 w 5595114"/>
              <a:gd name="connsiteY4-80" fmla="*/ 1260990 h 1269783"/>
              <a:gd name="connsiteX0-81" fmla="*/ 3 w 5595117"/>
              <a:gd name="connsiteY0-82" fmla="*/ 1260990 h 1269783"/>
              <a:gd name="connsiteX1-83" fmla="*/ 0 w 5595117"/>
              <a:gd name="connsiteY1-84" fmla="*/ 3233 h 1269783"/>
              <a:gd name="connsiteX2-85" fmla="*/ 5595117 w 5595117"/>
              <a:gd name="connsiteY2-86" fmla="*/ 0 h 1269783"/>
              <a:gd name="connsiteX3-87" fmla="*/ 5434738 w 5595117"/>
              <a:gd name="connsiteY3-88" fmla="*/ 1269783 h 1269783"/>
              <a:gd name="connsiteX4-89" fmla="*/ 3 w 5595117"/>
              <a:gd name="connsiteY4-90" fmla="*/ 1260990 h 12697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95117" h="1269783">
                <a:moveTo>
                  <a:pt x="3" y="1260990"/>
                </a:moveTo>
                <a:cubicBezTo>
                  <a:pt x="2" y="924509"/>
                  <a:pt x="1" y="339714"/>
                  <a:pt x="0" y="3233"/>
                </a:cubicBezTo>
                <a:lnTo>
                  <a:pt x="5595117" y="0"/>
                </a:lnTo>
                <a:lnTo>
                  <a:pt x="5434738" y="1269783"/>
                </a:lnTo>
                <a:lnTo>
                  <a:pt x="3" y="1260990"/>
                </a:lnTo>
                <a:close/>
              </a:path>
            </a:pathLst>
          </a:custGeom>
          <a:solidFill>
            <a:schemeClr val="bg2">
              <a:lumMod val="1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p:nvPr>
        </p:nvSpPr>
        <p:spPr>
          <a:xfrm>
            <a:off x="838201" y="2170469"/>
            <a:ext cx="6443209" cy="1715696"/>
          </a:xfrm>
          <a:effectLst>
            <a:outerShdw blurRad="50800" dist="76200" dir="2700000" algn="tl" rotWithShape="0">
              <a:prstClr val="black">
                <a:alpha val="40000"/>
              </a:prstClr>
            </a:outerShdw>
          </a:effectLst>
        </p:spPr>
        <p:txBody>
          <a:bodyPr anchor="t">
            <a:normAutofit/>
          </a:bodyPr>
          <a:lstStyle>
            <a:lvl1pPr algn="l">
              <a:defRPr sz="5333">
                <a:solidFill>
                  <a:schemeClr val="bg1">
                    <a:lumMod val="9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38200" y="3886166"/>
            <a:ext cx="6163235" cy="1196823"/>
          </a:xfrm>
        </p:spPr>
        <p:txBody>
          <a:bodyPr/>
          <a:lstStyle>
            <a:lvl1pPr marL="0" indent="0" algn="l">
              <a:buNone/>
              <a:defRPr sz="2400">
                <a:solidFill>
                  <a:schemeClr val="bg1">
                    <a:lumMod val="9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a:xfrm>
            <a:off x="9291917" y="6356351"/>
            <a:ext cx="2743200" cy="365125"/>
          </a:xfrm>
        </p:spPr>
        <p:txBody>
          <a:bodyPr/>
          <a:lstStyle/>
          <a:p>
            <a:fld id="{C2E482B0-A764-7649-BFD8-7624B53F13A9}" type="slidenum">
              <a:rPr lang="en-GB" smtClean="0"/>
              <a:t>‹#›</a:t>
            </a:fld>
            <a:endParaRPr lang="en-GB"/>
          </a:p>
        </p:txBody>
      </p:sp>
      <p:sp>
        <p:nvSpPr>
          <p:cNvPr id="9" name="Text Box 20"/>
          <p:cNvSpPr txBox="1">
            <a:spLocks noChangeArrowheads="1"/>
          </p:cNvSpPr>
          <p:nvPr/>
        </p:nvSpPr>
        <p:spPr bwMode="auto">
          <a:xfrm>
            <a:off x="283697" y="6585721"/>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18860436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9607028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257908" y="184639"/>
            <a:ext cx="11704635" cy="62428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7644259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0848972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Rectangle 9"/>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Rectangle 10"/>
          <p:cNvSpPr/>
          <p:nvPr/>
        </p:nvSpPr>
        <p:spPr>
          <a:xfrm>
            <a:off x="257910" y="1700215"/>
            <a:ext cx="5826369" cy="4736771"/>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lvl1pPr marL="228594" indent="-228594">
              <a:buFontTx/>
              <a:buBlip>
                <a:blip r:embed="rId2"/>
              </a:buBlip>
              <a:defRPr>
                <a:solidFill>
                  <a:schemeClr val="bg1"/>
                </a:solidFill>
              </a:defRPr>
            </a:lvl1pPr>
            <a:lvl2pPr marL="685783" indent="-228594">
              <a:buFontTx/>
              <a:buBlip>
                <a:blip r:embed="rId2"/>
              </a:buBlip>
              <a:defRPr>
                <a:solidFill>
                  <a:schemeClr val="bg1"/>
                </a:solidFill>
              </a:defRPr>
            </a:lvl2pPr>
            <a:lvl3pPr marL="1142971" indent="-228594">
              <a:buFontTx/>
              <a:buBlip>
                <a:blip r:embed="rId2"/>
              </a:buBlip>
              <a:defRPr>
                <a:solidFill>
                  <a:schemeClr val="bg1"/>
                </a:solidFill>
              </a:defRPr>
            </a:lvl3pPr>
            <a:lvl4pPr marL="1600160" indent="-228594">
              <a:buFontTx/>
              <a:buBlip>
                <a:blip r:embed="rId2"/>
              </a:buBlip>
              <a:defRPr>
                <a:solidFill>
                  <a:schemeClr val="bg1"/>
                </a:solidFill>
              </a:defRPr>
            </a:lvl4pPr>
            <a:lvl5pPr marL="2057349" indent="-228594">
              <a:buFontTx/>
              <a:buBlip>
                <a:blip r:embed="rId2"/>
              </a:buBlip>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Slide Number Placeholder 8"/>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6775929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Slide Number Placeholder 4"/>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2110462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6281703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marL="228594" indent="-228594">
              <a:buFontTx/>
              <a:buBlip>
                <a:blip r:embed="rId2"/>
              </a:buBlip>
              <a:defRPr sz="3200"/>
            </a:lvl1pPr>
            <a:lvl2pPr marL="685783" indent="-228594">
              <a:buFontTx/>
              <a:buBlip>
                <a:blip r:embed="rId2"/>
              </a:buBlip>
              <a:defRPr sz="2800"/>
            </a:lvl2pPr>
            <a:lvl3pPr marL="1142971" indent="-228594">
              <a:buFontTx/>
              <a:buBlip>
                <a:blip r:embed="rId2"/>
              </a:buBlip>
              <a:defRPr sz="2400"/>
            </a:lvl3pPr>
            <a:lvl4pPr marL="1600160" indent="-228594">
              <a:buFontTx/>
              <a:buBlip>
                <a:blip r:embed="rId2"/>
              </a:buBlip>
              <a:defRPr sz="2000"/>
            </a:lvl4pPr>
            <a:lvl5pPr marL="2057349" indent="-228594">
              <a:buFontTx/>
              <a:buBlip>
                <a:blip r:embed="rId2"/>
              </a:buBlip>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2060983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1361867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887607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Rectangle 9"/>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Rectangle 10"/>
          <p:cNvSpPr/>
          <p:nvPr/>
        </p:nvSpPr>
        <p:spPr>
          <a:xfrm>
            <a:off x="257910" y="1700215"/>
            <a:ext cx="5826369" cy="4736771"/>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lvl1pPr marL="228594" indent="-228594">
              <a:buFontTx/>
              <a:buBlip>
                <a:blip r:embed="rId2"/>
              </a:buBlip>
              <a:defRPr>
                <a:solidFill>
                  <a:schemeClr val="bg1"/>
                </a:solidFill>
              </a:defRPr>
            </a:lvl1pPr>
            <a:lvl2pPr marL="685783" indent="-228594">
              <a:buFontTx/>
              <a:buBlip>
                <a:blip r:embed="rId2"/>
              </a:buBlip>
              <a:defRPr>
                <a:solidFill>
                  <a:schemeClr val="bg1"/>
                </a:solidFill>
              </a:defRPr>
            </a:lvl2pPr>
            <a:lvl3pPr marL="1142971" indent="-228594">
              <a:buFontTx/>
              <a:buBlip>
                <a:blip r:embed="rId2"/>
              </a:buBlip>
              <a:defRPr>
                <a:solidFill>
                  <a:schemeClr val="bg1"/>
                </a:solidFill>
              </a:defRPr>
            </a:lvl3pPr>
            <a:lvl4pPr marL="1600160" indent="-228594">
              <a:buFontTx/>
              <a:buBlip>
                <a:blip r:embed="rId2"/>
              </a:buBlip>
              <a:defRPr>
                <a:solidFill>
                  <a:schemeClr val="bg1"/>
                </a:solidFill>
              </a:defRPr>
            </a:lvl4pPr>
            <a:lvl5pPr marL="2057349" indent="-228594">
              <a:buFontTx/>
              <a:buBlip>
                <a:blip r:embed="rId2"/>
              </a:buBlip>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Slide Number Placeholder 8"/>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4450958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2634566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5" name="Rectangle 4"/>
          <p:cNvSpPr/>
          <p:nvPr/>
        </p:nvSpPr>
        <p:spPr>
          <a:xfrm>
            <a:off x="257908" y="1690690"/>
            <a:ext cx="11704635" cy="4736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Rectangle 5"/>
          <p:cNvSpPr/>
          <p:nvPr/>
        </p:nvSpPr>
        <p:spPr>
          <a:xfrm>
            <a:off x="0" y="1"/>
            <a:ext cx="12285784" cy="1690689"/>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normAutofit/>
          </a:bodyPr>
          <a:lstStyle>
            <a:lvl1pPr>
              <a:defRPr sz="4000" b="1">
                <a:solidFill>
                  <a:schemeClr val="bg1"/>
                </a:solidFill>
              </a:defRPr>
            </a:lvl1pPr>
          </a:lstStyle>
          <a:p>
            <a:r>
              <a:rPr lang="zh-CN" altLang="en-US"/>
              <a:t>单击此处编辑母版标题样式</a:t>
            </a:r>
            <a:endParaRPr lang="en-US" dirty="0"/>
          </a:p>
        </p:txBody>
      </p:sp>
      <p:sp>
        <p:nvSpPr>
          <p:cNvPr id="8" name="Slide Number Placeholder 5"/>
          <p:cNvSpPr>
            <a:spLocks noGrp="1"/>
          </p:cNvSpPr>
          <p:nvPr>
            <p:ph type="sldNum" sz="quarter" idx="10"/>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4"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35412385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1">
                <a:solidFill>
                  <a:srgbClr val="004282"/>
                </a:solidFill>
              </a:defRPr>
            </a:lvl1pPr>
          </a:lstStyle>
          <a:p>
            <a:r>
              <a:rPr lang="zh-CN" altLang="en-US"/>
              <a:t>单击此处编辑母版标题样式</a:t>
            </a:r>
            <a:endParaRPr lang="en-US" dirty="0"/>
          </a:p>
        </p:txBody>
      </p:sp>
      <p:sp>
        <p:nvSpPr>
          <p:cNvPr id="9" name="Slide Number Placeholder 5"/>
          <p:cNvSpPr>
            <a:spLocks noGrp="1"/>
          </p:cNvSpPr>
          <p:nvPr>
            <p:ph type="sldNum" sz="quarter" idx="4"/>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7"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13517919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7" y="-43827"/>
            <a:ext cx="12410591" cy="6980957"/>
          </a:xfrm>
          <a:prstGeom prst="rect">
            <a:avLst/>
          </a:prstGeom>
        </p:spPr>
      </p:pic>
      <p:sp>
        <p:nvSpPr>
          <p:cNvPr id="8" name="Trapezoid 15"/>
          <p:cNvSpPr/>
          <p:nvPr/>
        </p:nvSpPr>
        <p:spPr>
          <a:xfrm>
            <a:off x="-71719" y="1749294"/>
            <a:ext cx="7353128" cy="3521337"/>
          </a:xfrm>
          <a:custGeom>
            <a:avLst/>
            <a:gdLst>
              <a:gd name="connsiteX0" fmla="*/ 0 w 5424854"/>
              <a:gd name="connsiteY0" fmla="*/ 1018237 h 1018237"/>
              <a:gd name="connsiteX1" fmla="*/ 79127 w 5424854"/>
              <a:gd name="connsiteY1" fmla="*/ 0 h 1018237"/>
              <a:gd name="connsiteX2" fmla="*/ 5345727 w 5424854"/>
              <a:gd name="connsiteY2" fmla="*/ 0 h 1018237"/>
              <a:gd name="connsiteX3" fmla="*/ 5424854 w 5424854"/>
              <a:gd name="connsiteY3" fmla="*/ 1018237 h 1018237"/>
              <a:gd name="connsiteX4" fmla="*/ 0 w 5424854"/>
              <a:gd name="connsiteY4" fmla="*/ 1018237 h 1018237"/>
              <a:gd name="connsiteX0-1" fmla="*/ 4 w 5424858"/>
              <a:gd name="connsiteY0-2" fmla="*/ 1018237 h 1018237"/>
              <a:gd name="connsiteX1-3" fmla="*/ 0 w 5424858"/>
              <a:gd name="connsiteY1-4" fmla="*/ 8793 h 1018237"/>
              <a:gd name="connsiteX2-5" fmla="*/ 5345731 w 5424858"/>
              <a:gd name="connsiteY2-6" fmla="*/ 0 h 1018237"/>
              <a:gd name="connsiteX3-7" fmla="*/ 5424858 w 5424858"/>
              <a:gd name="connsiteY3-8" fmla="*/ 1018237 h 1018237"/>
              <a:gd name="connsiteX4-9" fmla="*/ 4 w 5424858"/>
              <a:gd name="connsiteY4-10" fmla="*/ 1018237 h 1018237"/>
              <a:gd name="connsiteX0-11" fmla="*/ 4 w 5433654"/>
              <a:gd name="connsiteY0-12" fmla="*/ 1009444 h 1009444"/>
              <a:gd name="connsiteX1-13" fmla="*/ 0 w 5433654"/>
              <a:gd name="connsiteY1-14" fmla="*/ 0 h 1009444"/>
              <a:gd name="connsiteX2-15" fmla="*/ 5433654 w 5433654"/>
              <a:gd name="connsiteY2-16" fmla="*/ 0 h 1009444"/>
              <a:gd name="connsiteX3-17" fmla="*/ 5424858 w 5433654"/>
              <a:gd name="connsiteY3-18" fmla="*/ 1009444 h 1009444"/>
              <a:gd name="connsiteX4-19" fmla="*/ 4 w 5433654"/>
              <a:gd name="connsiteY4-20" fmla="*/ 1009444 h 1009444"/>
              <a:gd name="connsiteX0-21" fmla="*/ 4 w 5433654"/>
              <a:gd name="connsiteY0-22" fmla="*/ 1009444 h 1018237"/>
              <a:gd name="connsiteX1-23" fmla="*/ 0 w 5433654"/>
              <a:gd name="connsiteY1-24" fmla="*/ 0 h 1018237"/>
              <a:gd name="connsiteX2-25" fmla="*/ 5433654 w 5433654"/>
              <a:gd name="connsiteY2-26" fmla="*/ 0 h 1018237"/>
              <a:gd name="connsiteX3-27" fmla="*/ 5363312 w 5433654"/>
              <a:gd name="connsiteY3-28" fmla="*/ 1018237 h 1018237"/>
              <a:gd name="connsiteX4-29" fmla="*/ 4 w 5433654"/>
              <a:gd name="connsiteY4-30" fmla="*/ 1009444 h 1018237"/>
              <a:gd name="connsiteX0-31" fmla="*/ 4 w 5540546"/>
              <a:gd name="connsiteY0-32" fmla="*/ 1009444 h 1018237"/>
              <a:gd name="connsiteX1-33" fmla="*/ 0 w 5540546"/>
              <a:gd name="connsiteY1-34" fmla="*/ 0 h 1018237"/>
              <a:gd name="connsiteX2-35" fmla="*/ 5540546 w 5540546"/>
              <a:gd name="connsiteY2-36" fmla="*/ 0 h 1018237"/>
              <a:gd name="connsiteX3-37" fmla="*/ 5363312 w 5540546"/>
              <a:gd name="connsiteY3-38" fmla="*/ 1018237 h 1018237"/>
              <a:gd name="connsiteX4-39" fmla="*/ 4 w 5540546"/>
              <a:gd name="connsiteY4-40" fmla="*/ 1009444 h 1018237"/>
              <a:gd name="connsiteX0-41" fmla="*/ 4 w 5540546"/>
              <a:gd name="connsiteY0-42" fmla="*/ 1009444 h 1269783"/>
              <a:gd name="connsiteX1-43" fmla="*/ 0 w 5540546"/>
              <a:gd name="connsiteY1-44" fmla="*/ 0 h 1269783"/>
              <a:gd name="connsiteX2-45" fmla="*/ 5540546 w 5540546"/>
              <a:gd name="connsiteY2-46" fmla="*/ 0 h 1269783"/>
              <a:gd name="connsiteX3-47" fmla="*/ 5318774 w 5540546"/>
              <a:gd name="connsiteY3-48" fmla="*/ 1269783 h 1269783"/>
              <a:gd name="connsiteX4-49" fmla="*/ 4 w 5540546"/>
              <a:gd name="connsiteY4-50" fmla="*/ 1009444 h 1269783"/>
              <a:gd name="connsiteX0-51" fmla="*/ 4 w 5540546"/>
              <a:gd name="connsiteY0-52" fmla="*/ 1260990 h 1269783"/>
              <a:gd name="connsiteX1-53" fmla="*/ 0 w 5540546"/>
              <a:gd name="connsiteY1-54" fmla="*/ 0 h 1269783"/>
              <a:gd name="connsiteX2-55" fmla="*/ 5540546 w 5540546"/>
              <a:gd name="connsiteY2-56" fmla="*/ 0 h 1269783"/>
              <a:gd name="connsiteX3-57" fmla="*/ 5318774 w 5540546"/>
              <a:gd name="connsiteY3-58" fmla="*/ 1269783 h 1269783"/>
              <a:gd name="connsiteX4-59" fmla="*/ 4 w 5540546"/>
              <a:gd name="connsiteY4-60" fmla="*/ 1260990 h 1269783"/>
              <a:gd name="connsiteX0-61" fmla="*/ 4 w 5540546"/>
              <a:gd name="connsiteY0-62" fmla="*/ 1260990 h 1269783"/>
              <a:gd name="connsiteX1-63" fmla="*/ 0 w 5540546"/>
              <a:gd name="connsiteY1-64" fmla="*/ 0 h 1269783"/>
              <a:gd name="connsiteX2-65" fmla="*/ 5540546 w 5540546"/>
              <a:gd name="connsiteY2-66" fmla="*/ 0 h 1269783"/>
              <a:gd name="connsiteX3-67" fmla="*/ 5380167 w 5540546"/>
              <a:gd name="connsiteY3-68" fmla="*/ 1269783 h 1269783"/>
              <a:gd name="connsiteX4-69" fmla="*/ 4 w 5540546"/>
              <a:gd name="connsiteY4-70" fmla="*/ 1260990 h 1269783"/>
              <a:gd name="connsiteX0-71" fmla="*/ 0 w 5595114"/>
              <a:gd name="connsiteY0-72" fmla="*/ 1260990 h 1269783"/>
              <a:gd name="connsiteX1-73" fmla="*/ 54568 w 5595114"/>
              <a:gd name="connsiteY1-74" fmla="*/ 0 h 1269783"/>
              <a:gd name="connsiteX2-75" fmla="*/ 5595114 w 5595114"/>
              <a:gd name="connsiteY2-76" fmla="*/ 0 h 1269783"/>
              <a:gd name="connsiteX3-77" fmla="*/ 5434735 w 5595114"/>
              <a:gd name="connsiteY3-78" fmla="*/ 1269783 h 1269783"/>
              <a:gd name="connsiteX4-79" fmla="*/ 0 w 5595114"/>
              <a:gd name="connsiteY4-80" fmla="*/ 1260990 h 1269783"/>
              <a:gd name="connsiteX0-81" fmla="*/ 3 w 5595117"/>
              <a:gd name="connsiteY0-82" fmla="*/ 1260990 h 1269783"/>
              <a:gd name="connsiteX1-83" fmla="*/ 0 w 5595117"/>
              <a:gd name="connsiteY1-84" fmla="*/ 3233 h 1269783"/>
              <a:gd name="connsiteX2-85" fmla="*/ 5595117 w 5595117"/>
              <a:gd name="connsiteY2-86" fmla="*/ 0 h 1269783"/>
              <a:gd name="connsiteX3-87" fmla="*/ 5434738 w 5595117"/>
              <a:gd name="connsiteY3-88" fmla="*/ 1269783 h 1269783"/>
              <a:gd name="connsiteX4-89" fmla="*/ 3 w 5595117"/>
              <a:gd name="connsiteY4-90" fmla="*/ 1260990 h 12697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95117" h="1269783">
                <a:moveTo>
                  <a:pt x="3" y="1260990"/>
                </a:moveTo>
                <a:cubicBezTo>
                  <a:pt x="2" y="924509"/>
                  <a:pt x="1" y="339714"/>
                  <a:pt x="0" y="3233"/>
                </a:cubicBezTo>
                <a:lnTo>
                  <a:pt x="5595117" y="0"/>
                </a:lnTo>
                <a:lnTo>
                  <a:pt x="5434738" y="1269783"/>
                </a:lnTo>
                <a:lnTo>
                  <a:pt x="3" y="1260990"/>
                </a:lnTo>
                <a:close/>
              </a:path>
            </a:pathLst>
          </a:custGeom>
          <a:solidFill>
            <a:schemeClr val="bg2">
              <a:lumMod val="1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p:nvPr>
        </p:nvSpPr>
        <p:spPr>
          <a:xfrm>
            <a:off x="838201" y="2170469"/>
            <a:ext cx="6443209" cy="1715696"/>
          </a:xfrm>
          <a:effectLst>
            <a:outerShdw blurRad="50800" dist="76200" dir="2700000" algn="tl" rotWithShape="0">
              <a:prstClr val="black">
                <a:alpha val="40000"/>
              </a:prstClr>
            </a:outerShdw>
          </a:effectLst>
        </p:spPr>
        <p:txBody>
          <a:bodyPr anchor="t">
            <a:normAutofit/>
          </a:bodyPr>
          <a:lstStyle>
            <a:lvl1pPr algn="l">
              <a:defRPr sz="5333">
                <a:solidFill>
                  <a:schemeClr val="bg1">
                    <a:lumMod val="9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38200" y="3886166"/>
            <a:ext cx="6163235" cy="1196823"/>
          </a:xfrm>
        </p:spPr>
        <p:txBody>
          <a:bodyPr/>
          <a:lstStyle>
            <a:lvl1pPr marL="0" indent="0" algn="l">
              <a:buNone/>
              <a:defRPr sz="2400">
                <a:solidFill>
                  <a:schemeClr val="bg1">
                    <a:lumMod val="9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a:xfrm>
            <a:off x="9291917" y="6356351"/>
            <a:ext cx="2743200" cy="365125"/>
          </a:xfrm>
        </p:spPr>
        <p:txBody>
          <a:bodyPr/>
          <a:lstStyle/>
          <a:p>
            <a:fld id="{C2E482B0-A764-7649-BFD8-7624B53F13A9}" type="slidenum">
              <a:rPr lang="en-GB" smtClean="0"/>
              <a:t>‹#›</a:t>
            </a:fld>
            <a:endParaRPr lang="en-GB"/>
          </a:p>
        </p:txBody>
      </p:sp>
      <p:sp>
        <p:nvSpPr>
          <p:cNvPr id="9" name="Text Box 20"/>
          <p:cNvSpPr txBox="1">
            <a:spLocks noChangeArrowheads="1"/>
          </p:cNvSpPr>
          <p:nvPr/>
        </p:nvSpPr>
        <p:spPr bwMode="auto">
          <a:xfrm>
            <a:off x="283697" y="6585721"/>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17489824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9939001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257908" y="184639"/>
            <a:ext cx="11704635" cy="62428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3732622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1228128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Rectangle 9"/>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Rectangle 10"/>
          <p:cNvSpPr/>
          <p:nvPr/>
        </p:nvSpPr>
        <p:spPr>
          <a:xfrm>
            <a:off x="257910" y="1700215"/>
            <a:ext cx="5826369" cy="4736771"/>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lvl1pPr marL="228594" indent="-228594">
              <a:buFontTx/>
              <a:buBlip>
                <a:blip r:embed="rId2"/>
              </a:buBlip>
              <a:defRPr>
                <a:solidFill>
                  <a:schemeClr val="bg1"/>
                </a:solidFill>
              </a:defRPr>
            </a:lvl1pPr>
            <a:lvl2pPr marL="685783" indent="-228594">
              <a:buFontTx/>
              <a:buBlip>
                <a:blip r:embed="rId2"/>
              </a:buBlip>
              <a:defRPr>
                <a:solidFill>
                  <a:schemeClr val="bg1"/>
                </a:solidFill>
              </a:defRPr>
            </a:lvl2pPr>
            <a:lvl3pPr marL="1142971" indent="-228594">
              <a:buFontTx/>
              <a:buBlip>
                <a:blip r:embed="rId2"/>
              </a:buBlip>
              <a:defRPr>
                <a:solidFill>
                  <a:schemeClr val="bg1"/>
                </a:solidFill>
              </a:defRPr>
            </a:lvl3pPr>
            <a:lvl4pPr marL="1600160" indent="-228594">
              <a:buFontTx/>
              <a:buBlip>
                <a:blip r:embed="rId2"/>
              </a:buBlip>
              <a:defRPr>
                <a:solidFill>
                  <a:schemeClr val="bg1"/>
                </a:solidFill>
              </a:defRPr>
            </a:lvl4pPr>
            <a:lvl5pPr marL="2057349" indent="-228594">
              <a:buFontTx/>
              <a:buBlip>
                <a:blip r:embed="rId2"/>
              </a:buBlip>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Slide Number Placeholder 8"/>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044789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Slide Number Placeholder 4"/>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470180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28888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Slide Number Placeholder 4"/>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2237945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marL="228594" indent="-228594">
              <a:buFontTx/>
              <a:buBlip>
                <a:blip r:embed="rId2"/>
              </a:buBlip>
              <a:defRPr sz="3200"/>
            </a:lvl1pPr>
            <a:lvl2pPr marL="685783" indent="-228594">
              <a:buFontTx/>
              <a:buBlip>
                <a:blip r:embed="rId2"/>
              </a:buBlip>
              <a:defRPr sz="2800"/>
            </a:lvl2pPr>
            <a:lvl3pPr marL="1142971" indent="-228594">
              <a:buFontTx/>
              <a:buBlip>
                <a:blip r:embed="rId2"/>
              </a:buBlip>
              <a:defRPr sz="2400"/>
            </a:lvl3pPr>
            <a:lvl4pPr marL="1600160" indent="-228594">
              <a:buFontTx/>
              <a:buBlip>
                <a:blip r:embed="rId2"/>
              </a:buBlip>
              <a:defRPr sz="2000"/>
            </a:lvl4pPr>
            <a:lvl5pPr marL="2057349" indent="-228594">
              <a:buFontTx/>
              <a:buBlip>
                <a:blip r:embed="rId2"/>
              </a:buBlip>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5460663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7429717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1723274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7001598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5" name="Rectangle 4"/>
          <p:cNvSpPr/>
          <p:nvPr/>
        </p:nvSpPr>
        <p:spPr>
          <a:xfrm>
            <a:off x="257908" y="1690690"/>
            <a:ext cx="11704635" cy="4736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Rectangle 5"/>
          <p:cNvSpPr/>
          <p:nvPr/>
        </p:nvSpPr>
        <p:spPr>
          <a:xfrm>
            <a:off x="0" y="1"/>
            <a:ext cx="12285784" cy="1690689"/>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normAutofit/>
          </a:bodyPr>
          <a:lstStyle>
            <a:lvl1pPr>
              <a:defRPr sz="4000" b="1">
                <a:solidFill>
                  <a:schemeClr val="bg1"/>
                </a:solidFill>
              </a:defRPr>
            </a:lvl1pPr>
          </a:lstStyle>
          <a:p>
            <a:r>
              <a:rPr lang="zh-CN" altLang="en-US"/>
              <a:t>单击此处编辑母版标题样式</a:t>
            </a:r>
            <a:endParaRPr lang="en-US" dirty="0"/>
          </a:p>
        </p:txBody>
      </p:sp>
      <p:sp>
        <p:nvSpPr>
          <p:cNvPr id="8" name="Slide Number Placeholder 5"/>
          <p:cNvSpPr>
            <a:spLocks noGrp="1"/>
          </p:cNvSpPr>
          <p:nvPr>
            <p:ph type="sldNum" sz="quarter" idx="10"/>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4"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11303623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1">
                <a:solidFill>
                  <a:srgbClr val="004282"/>
                </a:solidFill>
              </a:defRPr>
            </a:lvl1pPr>
          </a:lstStyle>
          <a:p>
            <a:r>
              <a:rPr lang="zh-CN" altLang="en-US"/>
              <a:t>单击此处编辑母版标题样式</a:t>
            </a:r>
            <a:endParaRPr lang="en-US" dirty="0"/>
          </a:p>
        </p:txBody>
      </p:sp>
      <p:sp>
        <p:nvSpPr>
          <p:cNvPr id="9" name="Slide Number Placeholder 5"/>
          <p:cNvSpPr>
            <a:spLocks noGrp="1"/>
          </p:cNvSpPr>
          <p:nvPr>
            <p:ph type="sldNum" sz="quarter" idx="4"/>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7"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42739353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7" y="-43827"/>
            <a:ext cx="12410591" cy="6980957"/>
          </a:xfrm>
          <a:prstGeom prst="rect">
            <a:avLst/>
          </a:prstGeom>
        </p:spPr>
      </p:pic>
      <p:sp>
        <p:nvSpPr>
          <p:cNvPr id="8" name="Trapezoid 15"/>
          <p:cNvSpPr/>
          <p:nvPr/>
        </p:nvSpPr>
        <p:spPr>
          <a:xfrm>
            <a:off x="-71719" y="1749294"/>
            <a:ext cx="7353128" cy="3521337"/>
          </a:xfrm>
          <a:custGeom>
            <a:avLst/>
            <a:gdLst>
              <a:gd name="connsiteX0" fmla="*/ 0 w 5424854"/>
              <a:gd name="connsiteY0" fmla="*/ 1018237 h 1018237"/>
              <a:gd name="connsiteX1" fmla="*/ 79127 w 5424854"/>
              <a:gd name="connsiteY1" fmla="*/ 0 h 1018237"/>
              <a:gd name="connsiteX2" fmla="*/ 5345727 w 5424854"/>
              <a:gd name="connsiteY2" fmla="*/ 0 h 1018237"/>
              <a:gd name="connsiteX3" fmla="*/ 5424854 w 5424854"/>
              <a:gd name="connsiteY3" fmla="*/ 1018237 h 1018237"/>
              <a:gd name="connsiteX4" fmla="*/ 0 w 5424854"/>
              <a:gd name="connsiteY4" fmla="*/ 1018237 h 1018237"/>
              <a:gd name="connsiteX0-1" fmla="*/ 4 w 5424858"/>
              <a:gd name="connsiteY0-2" fmla="*/ 1018237 h 1018237"/>
              <a:gd name="connsiteX1-3" fmla="*/ 0 w 5424858"/>
              <a:gd name="connsiteY1-4" fmla="*/ 8793 h 1018237"/>
              <a:gd name="connsiteX2-5" fmla="*/ 5345731 w 5424858"/>
              <a:gd name="connsiteY2-6" fmla="*/ 0 h 1018237"/>
              <a:gd name="connsiteX3-7" fmla="*/ 5424858 w 5424858"/>
              <a:gd name="connsiteY3-8" fmla="*/ 1018237 h 1018237"/>
              <a:gd name="connsiteX4-9" fmla="*/ 4 w 5424858"/>
              <a:gd name="connsiteY4-10" fmla="*/ 1018237 h 1018237"/>
              <a:gd name="connsiteX0-11" fmla="*/ 4 w 5433654"/>
              <a:gd name="connsiteY0-12" fmla="*/ 1009444 h 1009444"/>
              <a:gd name="connsiteX1-13" fmla="*/ 0 w 5433654"/>
              <a:gd name="connsiteY1-14" fmla="*/ 0 h 1009444"/>
              <a:gd name="connsiteX2-15" fmla="*/ 5433654 w 5433654"/>
              <a:gd name="connsiteY2-16" fmla="*/ 0 h 1009444"/>
              <a:gd name="connsiteX3-17" fmla="*/ 5424858 w 5433654"/>
              <a:gd name="connsiteY3-18" fmla="*/ 1009444 h 1009444"/>
              <a:gd name="connsiteX4-19" fmla="*/ 4 w 5433654"/>
              <a:gd name="connsiteY4-20" fmla="*/ 1009444 h 1009444"/>
              <a:gd name="connsiteX0-21" fmla="*/ 4 w 5433654"/>
              <a:gd name="connsiteY0-22" fmla="*/ 1009444 h 1018237"/>
              <a:gd name="connsiteX1-23" fmla="*/ 0 w 5433654"/>
              <a:gd name="connsiteY1-24" fmla="*/ 0 h 1018237"/>
              <a:gd name="connsiteX2-25" fmla="*/ 5433654 w 5433654"/>
              <a:gd name="connsiteY2-26" fmla="*/ 0 h 1018237"/>
              <a:gd name="connsiteX3-27" fmla="*/ 5363312 w 5433654"/>
              <a:gd name="connsiteY3-28" fmla="*/ 1018237 h 1018237"/>
              <a:gd name="connsiteX4-29" fmla="*/ 4 w 5433654"/>
              <a:gd name="connsiteY4-30" fmla="*/ 1009444 h 1018237"/>
              <a:gd name="connsiteX0-31" fmla="*/ 4 w 5540546"/>
              <a:gd name="connsiteY0-32" fmla="*/ 1009444 h 1018237"/>
              <a:gd name="connsiteX1-33" fmla="*/ 0 w 5540546"/>
              <a:gd name="connsiteY1-34" fmla="*/ 0 h 1018237"/>
              <a:gd name="connsiteX2-35" fmla="*/ 5540546 w 5540546"/>
              <a:gd name="connsiteY2-36" fmla="*/ 0 h 1018237"/>
              <a:gd name="connsiteX3-37" fmla="*/ 5363312 w 5540546"/>
              <a:gd name="connsiteY3-38" fmla="*/ 1018237 h 1018237"/>
              <a:gd name="connsiteX4-39" fmla="*/ 4 w 5540546"/>
              <a:gd name="connsiteY4-40" fmla="*/ 1009444 h 1018237"/>
              <a:gd name="connsiteX0-41" fmla="*/ 4 w 5540546"/>
              <a:gd name="connsiteY0-42" fmla="*/ 1009444 h 1269783"/>
              <a:gd name="connsiteX1-43" fmla="*/ 0 w 5540546"/>
              <a:gd name="connsiteY1-44" fmla="*/ 0 h 1269783"/>
              <a:gd name="connsiteX2-45" fmla="*/ 5540546 w 5540546"/>
              <a:gd name="connsiteY2-46" fmla="*/ 0 h 1269783"/>
              <a:gd name="connsiteX3-47" fmla="*/ 5318774 w 5540546"/>
              <a:gd name="connsiteY3-48" fmla="*/ 1269783 h 1269783"/>
              <a:gd name="connsiteX4-49" fmla="*/ 4 w 5540546"/>
              <a:gd name="connsiteY4-50" fmla="*/ 1009444 h 1269783"/>
              <a:gd name="connsiteX0-51" fmla="*/ 4 w 5540546"/>
              <a:gd name="connsiteY0-52" fmla="*/ 1260990 h 1269783"/>
              <a:gd name="connsiteX1-53" fmla="*/ 0 w 5540546"/>
              <a:gd name="connsiteY1-54" fmla="*/ 0 h 1269783"/>
              <a:gd name="connsiteX2-55" fmla="*/ 5540546 w 5540546"/>
              <a:gd name="connsiteY2-56" fmla="*/ 0 h 1269783"/>
              <a:gd name="connsiteX3-57" fmla="*/ 5318774 w 5540546"/>
              <a:gd name="connsiteY3-58" fmla="*/ 1269783 h 1269783"/>
              <a:gd name="connsiteX4-59" fmla="*/ 4 w 5540546"/>
              <a:gd name="connsiteY4-60" fmla="*/ 1260990 h 1269783"/>
              <a:gd name="connsiteX0-61" fmla="*/ 4 w 5540546"/>
              <a:gd name="connsiteY0-62" fmla="*/ 1260990 h 1269783"/>
              <a:gd name="connsiteX1-63" fmla="*/ 0 w 5540546"/>
              <a:gd name="connsiteY1-64" fmla="*/ 0 h 1269783"/>
              <a:gd name="connsiteX2-65" fmla="*/ 5540546 w 5540546"/>
              <a:gd name="connsiteY2-66" fmla="*/ 0 h 1269783"/>
              <a:gd name="connsiteX3-67" fmla="*/ 5380167 w 5540546"/>
              <a:gd name="connsiteY3-68" fmla="*/ 1269783 h 1269783"/>
              <a:gd name="connsiteX4-69" fmla="*/ 4 w 5540546"/>
              <a:gd name="connsiteY4-70" fmla="*/ 1260990 h 1269783"/>
              <a:gd name="connsiteX0-71" fmla="*/ 0 w 5595114"/>
              <a:gd name="connsiteY0-72" fmla="*/ 1260990 h 1269783"/>
              <a:gd name="connsiteX1-73" fmla="*/ 54568 w 5595114"/>
              <a:gd name="connsiteY1-74" fmla="*/ 0 h 1269783"/>
              <a:gd name="connsiteX2-75" fmla="*/ 5595114 w 5595114"/>
              <a:gd name="connsiteY2-76" fmla="*/ 0 h 1269783"/>
              <a:gd name="connsiteX3-77" fmla="*/ 5434735 w 5595114"/>
              <a:gd name="connsiteY3-78" fmla="*/ 1269783 h 1269783"/>
              <a:gd name="connsiteX4-79" fmla="*/ 0 w 5595114"/>
              <a:gd name="connsiteY4-80" fmla="*/ 1260990 h 1269783"/>
              <a:gd name="connsiteX0-81" fmla="*/ 3 w 5595117"/>
              <a:gd name="connsiteY0-82" fmla="*/ 1260990 h 1269783"/>
              <a:gd name="connsiteX1-83" fmla="*/ 0 w 5595117"/>
              <a:gd name="connsiteY1-84" fmla="*/ 3233 h 1269783"/>
              <a:gd name="connsiteX2-85" fmla="*/ 5595117 w 5595117"/>
              <a:gd name="connsiteY2-86" fmla="*/ 0 h 1269783"/>
              <a:gd name="connsiteX3-87" fmla="*/ 5434738 w 5595117"/>
              <a:gd name="connsiteY3-88" fmla="*/ 1269783 h 1269783"/>
              <a:gd name="connsiteX4-89" fmla="*/ 3 w 5595117"/>
              <a:gd name="connsiteY4-90" fmla="*/ 1260990 h 12697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95117" h="1269783">
                <a:moveTo>
                  <a:pt x="3" y="1260990"/>
                </a:moveTo>
                <a:cubicBezTo>
                  <a:pt x="2" y="924509"/>
                  <a:pt x="1" y="339714"/>
                  <a:pt x="0" y="3233"/>
                </a:cubicBezTo>
                <a:lnTo>
                  <a:pt x="5595117" y="0"/>
                </a:lnTo>
                <a:lnTo>
                  <a:pt x="5434738" y="1269783"/>
                </a:lnTo>
                <a:lnTo>
                  <a:pt x="3" y="1260990"/>
                </a:lnTo>
                <a:close/>
              </a:path>
            </a:pathLst>
          </a:custGeom>
          <a:solidFill>
            <a:schemeClr val="bg2">
              <a:lumMod val="1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p:nvPr>
        </p:nvSpPr>
        <p:spPr>
          <a:xfrm>
            <a:off x="838201" y="2170469"/>
            <a:ext cx="6443209" cy="1715696"/>
          </a:xfrm>
          <a:effectLst>
            <a:outerShdw blurRad="50800" dist="76200" dir="2700000" algn="tl" rotWithShape="0">
              <a:prstClr val="black">
                <a:alpha val="40000"/>
              </a:prstClr>
            </a:outerShdw>
          </a:effectLst>
        </p:spPr>
        <p:txBody>
          <a:bodyPr anchor="t">
            <a:normAutofit/>
          </a:bodyPr>
          <a:lstStyle>
            <a:lvl1pPr algn="l">
              <a:defRPr sz="5333">
                <a:solidFill>
                  <a:schemeClr val="bg1">
                    <a:lumMod val="9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38200" y="3886166"/>
            <a:ext cx="6163235" cy="1196823"/>
          </a:xfrm>
        </p:spPr>
        <p:txBody>
          <a:bodyPr/>
          <a:lstStyle>
            <a:lvl1pPr marL="0" indent="0" algn="l">
              <a:buNone/>
              <a:defRPr sz="2400">
                <a:solidFill>
                  <a:schemeClr val="bg1">
                    <a:lumMod val="9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6" name="Slide Number Placeholder 5"/>
          <p:cNvSpPr>
            <a:spLocks noGrp="1"/>
          </p:cNvSpPr>
          <p:nvPr>
            <p:ph type="sldNum" sz="quarter" idx="12"/>
          </p:nvPr>
        </p:nvSpPr>
        <p:spPr>
          <a:xfrm>
            <a:off x="9291917" y="6356351"/>
            <a:ext cx="2743200" cy="365125"/>
          </a:xfrm>
        </p:spPr>
        <p:txBody>
          <a:bodyPr/>
          <a:lstStyle/>
          <a:p>
            <a:fld id="{C2E482B0-A764-7649-BFD8-7624B53F13A9}" type="slidenum">
              <a:rPr lang="en-GB" smtClean="0"/>
              <a:t>‹#›</a:t>
            </a:fld>
            <a:endParaRPr lang="en-GB"/>
          </a:p>
        </p:txBody>
      </p:sp>
      <p:sp>
        <p:nvSpPr>
          <p:cNvPr id="9" name="Text Box 20"/>
          <p:cNvSpPr txBox="1">
            <a:spLocks noChangeArrowheads="1"/>
          </p:cNvSpPr>
          <p:nvPr/>
        </p:nvSpPr>
        <p:spPr bwMode="auto">
          <a:xfrm>
            <a:off x="283697" y="6585721"/>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3583879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4119650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257908" y="184639"/>
            <a:ext cx="11704635" cy="62428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1564445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9"/>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855209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25432393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Rectangle 9"/>
          <p:cNvSpPr/>
          <p:nvPr/>
        </p:nvSpPr>
        <p:spPr>
          <a:xfrm>
            <a:off x="257908" y="1690689"/>
            <a:ext cx="11704635" cy="4736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Rectangle 10"/>
          <p:cNvSpPr/>
          <p:nvPr/>
        </p:nvSpPr>
        <p:spPr>
          <a:xfrm>
            <a:off x="257910" y="1700215"/>
            <a:ext cx="5826369" cy="4736771"/>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lvl1pPr marL="228594" indent="-228594">
              <a:buFontTx/>
              <a:buBlip>
                <a:blip r:embed="rId2"/>
              </a:buBlip>
              <a:defRPr>
                <a:solidFill>
                  <a:schemeClr val="bg1"/>
                </a:solidFill>
              </a:defRPr>
            </a:lvl1pPr>
            <a:lvl2pPr marL="685783" indent="-228594">
              <a:buFontTx/>
              <a:buBlip>
                <a:blip r:embed="rId2"/>
              </a:buBlip>
              <a:defRPr>
                <a:solidFill>
                  <a:schemeClr val="bg1"/>
                </a:solidFill>
              </a:defRPr>
            </a:lvl2pPr>
            <a:lvl3pPr marL="1142971" indent="-228594">
              <a:buFontTx/>
              <a:buBlip>
                <a:blip r:embed="rId2"/>
              </a:buBlip>
              <a:defRPr>
                <a:solidFill>
                  <a:schemeClr val="bg1"/>
                </a:solidFill>
              </a:defRPr>
            </a:lvl3pPr>
            <a:lvl4pPr marL="1600160" indent="-228594">
              <a:buFontTx/>
              <a:buBlip>
                <a:blip r:embed="rId2"/>
              </a:buBlip>
              <a:defRPr>
                <a:solidFill>
                  <a:schemeClr val="bg1"/>
                </a:solidFill>
              </a:defRPr>
            </a:lvl4pPr>
            <a:lvl5pPr marL="2057349" indent="-228594">
              <a:buFontTx/>
              <a:buBlip>
                <a:blip r:embed="rId2"/>
              </a:buBlip>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Slide Number Placeholder 8"/>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277870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Slide Number Placeholder 4"/>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52426874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6645485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marL="228594" indent="-228594">
              <a:buFontTx/>
              <a:buBlip>
                <a:blip r:embed="rId2"/>
              </a:buBlip>
              <a:defRPr sz="3200"/>
            </a:lvl1pPr>
            <a:lvl2pPr marL="685783" indent="-228594">
              <a:buFontTx/>
              <a:buBlip>
                <a:blip r:embed="rId2"/>
              </a:buBlip>
              <a:defRPr sz="2800"/>
            </a:lvl2pPr>
            <a:lvl3pPr marL="1142971" indent="-228594">
              <a:buFontTx/>
              <a:buBlip>
                <a:blip r:embed="rId2"/>
              </a:buBlip>
              <a:defRPr sz="2400"/>
            </a:lvl3pPr>
            <a:lvl4pPr marL="1600160" indent="-228594">
              <a:buFontTx/>
              <a:buBlip>
                <a:blip r:embed="rId2"/>
              </a:buBlip>
              <a:defRPr sz="2000"/>
            </a:lvl4pPr>
            <a:lvl5pPr marL="2057349" indent="-228594">
              <a:buFontTx/>
              <a:buBlip>
                <a:blip r:embed="rId2"/>
              </a:buBlip>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8394965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4730193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6618038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9365997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5" name="Rectangle 4"/>
          <p:cNvSpPr/>
          <p:nvPr/>
        </p:nvSpPr>
        <p:spPr>
          <a:xfrm>
            <a:off x="257908" y="1690690"/>
            <a:ext cx="11704635" cy="4736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Rectangle 5"/>
          <p:cNvSpPr/>
          <p:nvPr/>
        </p:nvSpPr>
        <p:spPr>
          <a:xfrm>
            <a:off x="0" y="1"/>
            <a:ext cx="12285784" cy="1690689"/>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p:txBody>
          <a:bodyPr>
            <a:normAutofit/>
          </a:bodyPr>
          <a:lstStyle>
            <a:lvl1pPr>
              <a:defRPr sz="4000" b="1">
                <a:solidFill>
                  <a:schemeClr val="bg1"/>
                </a:solidFill>
              </a:defRPr>
            </a:lvl1pPr>
          </a:lstStyle>
          <a:p>
            <a:r>
              <a:rPr lang="zh-CN" altLang="en-US"/>
              <a:t>单击此处编辑母版标题样式</a:t>
            </a:r>
            <a:endParaRPr lang="en-US" dirty="0"/>
          </a:p>
        </p:txBody>
      </p:sp>
      <p:sp>
        <p:nvSpPr>
          <p:cNvPr id="8" name="Slide Number Placeholder 5"/>
          <p:cNvSpPr>
            <a:spLocks noGrp="1"/>
          </p:cNvSpPr>
          <p:nvPr>
            <p:ph type="sldNum" sz="quarter" idx="10"/>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4"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4372209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b="1">
                <a:solidFill>
                  <a:srgbClr val="004282"/>
                </a:solidFill>
              </a:defRPr>
            </a:lvl1pPr>
          </a:lstStyle>
          <a:p>
            <a:r>
              <a:rPr lang="zh-CN" altLang="en-US"/>
              <a:t>单击此处编辑母版标题样式</a:t>
            </a:r>
            <a:endParaRPr lang="en-US" dirty="0"/>
          </a:p>
        </p:txBody>
      </p:sp>
      <p:sp>
        <p:nvSpPr>
          <p:cNvPr id="9" name="Slide Number Placeholder 5"/>
          <p:cNvSpPr>
            <a:spLocks noGrp="1"/>
          </p:cNvSpPr>
          <p:nvPr>
            <p:ph type="sldNum" sz="quarter" idx="4"/>
          </p:nvPr>
        </p:nvSpPr>
        <p:spPr>
          <a:xfrm>
            <a:off x="9219343" y="6427459"/>
            <a:ext cx="2743200" cy="365125"/>
          </a:xfrm>
          <a:prstGeom prst="rect">
            <a:avLst/>
          </a:prstGeom>
        </p:spPr>
        <p:txBody>
          <a:bodyPr/>
          <a:lstStyle>
            <a:lvl1pPr algn="r">
              <a:defRPr sz="1200">
                <a:solidFill>
                  <a:schemeClr val="bg1">
                    <a:lumMod val="50000"/>
                  </a:schemeClr>
                </a:solidFill>
              </a:defRPr>
            </a:lvl1pPr>
          </a:lstStyle>
          <a:p>
            <a:fld id="{C2E482B0-A764-7649-BFD8-7624B53F13A9}" type="slidenum">
              <a:rPr lang="en-GB" smtClean="0"/>
              <a:t>‹#›</a:t>
            </a:fld>
            <a:endParaRPr lang="en-GB"/>
          </a:p>
        </p:txBody>
      </p:sp>
      <p:sp>
        <p:nvSpPr>
          <p:cNvPr id="7" name="Content Placeholder 2"/>
          <p:cNvSpPr>
            <a:spLocks noGrp="1"/>
          </p:cNvSpPr>
          <p:nvPr>
            <p:ph idx="1"/>
          </p:nvPr>
        </p:nvSpPr>
        <p:spPr>
          <a:xfrm>
            <a:off x="838200" y="1825625"/>
            <a:ext cx="10515600" cy="3968507"/>
          </a:xfrm>
        </p:spPr>
        <p:txBody>
          <a:bodyPr/>
          <a:lstStyle>
            <a:lvl1pPr marL="228594" indent="-228594">
              <a:buFontTx/>
              <a:buBlip>
                <a:blip r:embed="rId2"/>
              </a:buBlip>
              <a:defRPr/>
            </a:lvl1pPr>
            <a:lvl2pPr marL="685783" indent="-228594">
              <a:buFontTx/>
              <a:buBlip>
                <a:blip r:embed="rId2"/>
              </a:buBlip>
              <a:defRPr/>
            </a:lvl2pPr>
            <a:lvl3pPr marL="1142971" indent="-228594">
              <a:buFontTx/>
              <a:buBlip>
                <a:blip r:embed="rId2"/>
              </a:buBlip>
              <a:defRPr/>
            </a:lvl3pPr>
            <a:lvl4pPr marL="1600160" indent="-228594">
              <a:buFontTx/>
              <a:buBlip>
                <a:blip r:embed="rId2"/>
              </a:buBlip>
              <a:defRPr/>
            </a:lvl4pPr>
            <a:lvl5pPr marL="2057349" indent="-228594">
              <a:buFontTx/>
              <a:buBlip>
                <a:blip r:embed="rId2"/>
              </a:buBlip>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3821576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marL="228594" indent="-228594">
              <a:buFontTx/>
              <a:buBlip>
                <a:blip r:embed="rId2"/>
              </a:buBlip>
              <a:defRPr sz="3200"/>
            </a:lvl1pPr>
            <a:lvl2pPr marL="685783" indent="-228594">
              <a:buFontTx/>
              <a:buBlip>
                <a:blip r:embed="rId2"/>
              </a:buBlip>
              <a:defRPr sz="2800"/>
            </a:lvl2pPr>
            <a:lvl3pPr marL="1142971" indent="-228594">
              <a:buFontTx/>
              <a:buBlip>
                <a:blip r:embed="rId2"/>
              </a:buBlip>
              <a:defRPr sz="2400"/>
            </a:lvl3pPr>
            <a:lvl4pPr marL="1600160" indent="-228594">
              <a:buFontTx/>
              <a:buBlip>
                <a:blip r:embed="rId2"/>
              </a:buBlip>
              <a:defRPr sz="2000"/>
            </a:lvl4pPr>
            <a:lvl5pPr marL="2057349" indent="-228594">
              <a:buFontTx/>
              <a:buBlip>
                <a:blip r:embed="rId2"/>
              </a:buBlip>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615590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5017478" y="219809"/>
            <a:ext cx="6945065" cy="6207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257910" y="219809"/>
            <a:ext cx="4759569" cy="6217177"/>
          </a:xfrm>
          <a:prstGeom prst="rect">
            <a:avLst/>
          </a:prstGeom>
          <a:solidFill>
            <a:srgbClr val="33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7" name="Slide Number Placeholder 6"/>
          <p:cNvSpPr>
            <a:spLocks noGrp="1"/>
          </p:cNvSpPr>
          <p:nvPr>
            <p:ph type="sldNum" sz="quarter" idx="12"/>
          </p:nvPr>
        </p:nvSpPr>
        <p:spPr/>
        <p:txBody>
          <a:bodyPr/>
          <a:lstStyle/>
          <a:p>
            <a:fld id="{2CE866DF-1677-45D0-B727-92EFBEEBB45F}" type="slidenum">
              <a:rPr lang="zh-SG" altLang="en-US" smtClean="0"/>
              <a:t>‹#›</a:t>
            </a:fld>
            <a:endParaRPr lang="zh-SG" altLang="en-US"/>
          </a:p>
        </p:txBody>
      </p:sp>
    </p:spTree>
    <p:extLst>
      <p:ext uri="{BB962C8B-B14F-4D97-AF65-F5344CB8AC3E}">
        <p14:creationId xmlns:p14="http://schemas.microsoft.com/office/powerpoint/2010/main" val="1250185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2CE866DF-1677-45D0-B727-92EFBEEBB45F}" type="slidenum">
              <a:rPr lang="zh-SG" altLang="en-US" smtClean="0"/>
              <a:t>‹#›</a:t>
            </a:fld>
            <a:endParaRPr lang="zh-SG" altLang="en-US"/>
          </a:p>
        </p:txBody>
      </p:sp>
      <p:sp>
        <p:nvSpPr>
          <p:cNvPr id="7" name="Text Box 20"/>
          <p:cNvSpPr txBox="1">
            <a:spLocks noChangeArrowheads="1"/>
          </p:cNvSpPr>
          <p:nvPr/>
        </p:nvSpPr>
        <p:spPr bwMode="auto">
          <a:xfrm>
            <a:off x="740897" y="6503185"/>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4076984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377" rtl="0" eaLnBrk="1" latinLnBrk="0" hangingPunct="1">
        <a:lnSpc>
          <a:spcPct val="90000"/>
        </a:lnSpc>
        <a:spcBef>
          <a:spcPct val="0"/>
        </a:spcBef>
        <a:buNone/>
        <a:defRPr sz="4400" b="1" kern="1200">
          <a:solidFill>
            <a:srgbClr val="004282"/>
          </a:solidFill>
          <a:latin typeface="Arial" panose="020B0604020202020204" pitchFamily="34" charset="0"/>
          <a:ea typeface="Arial" panose="020B0604020202020204" pitchFamily="34" charset="0"/>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C2E482B0-A764-7649-BFD8-7624B53F13A9}" type="slidenum">
              <a:rPr lang="en-GB" smtClean="0"/>
              <a:t>‹#›</a:t>
            </a:fld>
            <a:endParaRPr lang="en-GB"/>
          </a:p>
        </p:txBody>
      </p:sp>
      <p:sp>
        <p:nvSpPr>
          <p:cNvPr id="7" name="Text Box 20"/>
          <p:cNvSpPr txBox="1">
            <a:spLocks noChangeArrowheads="1"/>
          </p:cNvSpPr>
          <p:nvPr/>
        </p:nvSpPr>
        <p:spPr bwMode="auto">
          <a:xfrm>
            <a:off x="740897" y="6503185"/>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184294817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377" rtl="0" eaLnBrk="1" latinLnBrk="0" hangingPunct="1">
        <a:lnSpc>
          <a:spcPct val="90000"/>
        </a:lnSpc>
        <a:spcBef>
          <a:spcPct val="0"/>
        </a:spcBef>
        <a:buNone/>
        <a:defRPr sz="4400" b="1" kern="1200">
          <a:solidFill>
            <a:srgbClr val="004282"/>
          </a:solidFill>
          <a:latin typeface="Arial" panose="020B0604020202020204" pitchFamily="34" charset="0"/>
          <a:ea typeface="Arial" panose="020B0604020202020204" pitchFamily="34" charset="0"/>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C2E482B0-A764-7649-BFD8-7624B53F13A9}" type="slidenum">
              <a:rPr lang="en-GB" smtClean="0"/>
              <a:t>‹#›</a:t>
            </a:fld>
            <a:endParaRPr lang="en-GB"/>
          </a:p>
        </p:txBody>
      </p:sp>
      <p:sp>
        <p:nvSpPr>
          <p:cNvPr id="7" name="Text Box 20"/>
          <p:cNvSpPr txBox="1">
            <a:spLocks noChangeArrowheads="1"/>
          </p:cNvSpPr>
          <p:nvPr/>
        </p:nvSpPr>
        <p:spPr bwMode="auto">
          <a:xfrm>
            <a:off x="740897" y="6503185"/>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300173910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377" rtl="0" eaLnBrk="1" latinLnBrk="0" hangingPunct="1">
        <a:lnSpc>
          <a:spcPct val="90000"/>
        </a:lnSpc>
        <a:spcBef>
          <a:spcPct val="0"/>
        </a:spcBef>
        <a:buNone/>
        <a:defRPr sz="4400" b="1" kern="1200">
          <a:solidFill>
            <a:srgbClr val="004282"/>
          </a:solidFill>
          <a:latin typeface="Arial" panose="020B0604020202020204" pitchFamily="34" charset="0"/>
          <a:ea typeface="Arial" panose="020B0604020202020204" pitchFamily="34" charset="0"/>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C2E482B0-A764-7649-BFD8-7624B53F13A9}" type="slidenum">
              <a:rPr lang="en-GB" smtClean="0"/>
              <a:t>‹#›</a:t>
            </a:fld>
            <a:endParaRPr lang="en-GB"/>
          </a:p>
        </p:txBody>
      </p:sp>
      <p:sp>
        <p:nvSpPr>
          <p:cNvPr id="7" name="Text Box 20"/>
          <p:cNvSpPr txBox="1">
            <a:spLocks noChangeArrowheads="1"/>
          </p:cNvSpPr>
          <p:nvPr/>
        </p:nvSpPr>
        <p:spPr bwMode="auto">
          <a:xfrm>
            <a:off x="740897" y="6503185"/>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210215001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txStyles>
    <p:titleStyle>
      <a:lvl1pPr algn="l" defTabSz="914377" rtl="0" eaLnBrk="1" latinLnBrk="0" hangingPunct="1">
        <a:lnSpc>
          <a:spcPct val="90000"/>
        </a:lnSpc>
        <a:spcBef>
          <a:spcPct val="0"/>
        </a:spcBef>
        <a:buNone/>
        <a:defRPr sz="4400" b="1" kern="1200">
          <a:solidFill>
            <a:srgbClr val="004282"/>
          </a:solidFill>
          <a:latin typeface="Arial" panose="020B0604020202020204" pitchFamily="34" charset="0"/>
          <a:ea typeface="Arial" panose="020B0604020202020204" pitchFamily="34" charset="0"/>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C2E482B0-A764-7649-BFD8-7624B53F13A9}" type="slidenum">
              <a:rPr lang="en-GB" smtClean="0"/>
              <a:t>‹#›</a:t>
            </a:fld>
            <a:endParaRPr lang="en-GB"/>
          </a:p>
        </p:txBody>
      </p:sp>
      <p:sp>
        <p:nvSpPr>
          <p:cNvPr id="7" name="Text Box 20"/>
          <p:cNvSpPr txBox="1">
            <a:spLocks noChangeArrowheads="1"/>
          </p:cNvSpPr>
          <p:nvPr/>
        </p:nvSpPr>
        <p:spPr bwMode="auto">
          <a:xfrm>
            <a:off x="740897" y="6503185"/>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3485242689"/>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xStyles>
    <p:titleStyle>
      <a:lvl1pPr algn="l" defTabSz="914377" rtl="0" eaLnBrk="1" latinLnBrk="0" hangingPunct="1">
        <a:lnSpc>
          <a:spcPct val="90000"/>
        </a:lnSpc>
        <a:spcBef>
          <a:spcPct val="0"/>
        </a:spcBef>
        <a:buNone/>
        <a:defRPr sz="4400" b="1" kern="1200">
          <a:solidFill>
            <a:srgbClr val="004282"/>
          </a:solidFill>
          <a:latin typeface="Arial" panose="020B0604020202020204" pitchFamily="34" charset="0"/>
          <a:ea typeface="Arial" panose="020B0604020202020204" pitchFamily="34" charset="0"/>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C2E482B0-A764-7649-BFD8-7624B53F13A9}" type="slidenum">
              <a:rPr lang="en-GB" smtClean="0"/>
              <a:t>‹#›</a:t>
            </a:fld>
            <a:endParaRPr lang="en-GB"/>
          </a:p>
        </p:txBody>
      </p:sp>
      <p:sp>
        <p:nvSpPr>
          <p:cNvPr id="7" name="Text Box 20"/>
          <p:cNvSpPr txBox="1">
            <a:spLocks noChangeArrowheads="1"/>
          </p:cNvSpPr>
          <p:nvPr/>
        </p:nvSpPr>
        <p:spPr bwMode="auto">
          <a:xfrm>
            <a:off x="740897" y="6503185"/>
            <a:ext cx="2852063" cy="200055"/>
          </a:xfrm>
          <a:prstGeom prst="rect">
            <a:avLst/>
          </a:prstGeom>
          <a:noFill/>
          <a:ln w="9525">
            <a:noFill/>
            <a:miter lim="800000"/>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129601742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Lst>
  <p:txStyles>
    <p:titleStyle>
      <a:lvl1pPr algn="l" defTabSz="914377" rtl="0" eaLnBrk="1" latinLnBrk="0" hangingPunct="1">
        <a:lnSpc>
          <a:spcPct val="90000"/>
        </a:lnSpc>
        <a:spcBef>
          <a:spcPct val="0"/>
        </a:spcBef>
        <a:buNone/>
        <a:defRPr sz="4400" b="1" kern="1200">
          <a:solidFill>
            <a:srgbClr val="004282"/>
          </a:solidFill>
          <a:latin typeface="Arial" panose="020B0604020202020204" pitchFamily="34" charset="0"/>
          <a:ea typeface="Arial" panose="020B0604020202020204" pitchFamily="34" charset="0"/>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0.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yc.xu@nus.edu.sg"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2.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8" Type="http://schemas.openxmlformats.org/officeDocument/2006/relationships/image" Target="../media/image80.png"/><Relationship Id="rId3" Type="http://schemas.microsoft.com/office/2007/relationships/media" Target="../media/media2.mp4"/><Relationship Id="rId7" Type="http://schemas.openxmlformats.org/officeDocument/2006/relationships/image" Target="../media/image7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4.png"/><Relationship Id="rId3" Type="http://schemas.microsoft.com/office/2007/relationships/media" Target="../media/media4.mp4"/><Relationship Id="rId7" Type="http://schemas.openxmlformats.org/officeDocument/2006/relationships/image" Target="../media/image8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88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6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08.png"/></Relationships>
</file>

<file path=ppt/slides/_rels/slide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2.png"/><Relationship Id="rId4" Type="http://schemas.openxmlformats.org/officeDocument/2006/relationships/image" Target="../media/image115.png"/></Relationships>
</file>

<file path=ppt/slides/_rels/slide7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7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38B127-1D09-7A3D-FD22-E6DA7E5A891D}"/>
              </a:ext>
            </a:extLst>
          </p:cNvPr>
          <p:cNvSpPr>
            <a:spLocks noGrp="1"/>
          </p:cNvSpPr>
          <p:nvPr>
            <p:ph type="ctrTitle"/>
          </p:nvPr>
        </p:nvSpPr>
        <p:spPr>
          <a:xfrm>
            <a:off x="188149" y="2170469"/>
            <a:ext cx="7093261" cy="1715696"/>
          </a:xfrm>
        </p:spPr>
        <p:txBody>
          <a:bodyPr>
            <a:normAutofit/>
          </a:bodyPr>
          <a:lstStyle/>
          <a:p>
            <a:r>
              <a:rPr lang="en-US" altLang="zh-CN" sz="4400"/>
              <a:t>CEG5304 / EE6934 (PT2)</a:t>
            </a:r>
            <a:endParaRPr lang="zh-SG" altLang="en-US" sz="4400"/>
          </a:p>
        </p:txBody>
      </p:sp>
      <p:sp>
        <p:nvSpPr>
          <p:cNvPr id="3" name="副标题 2">
            <a:extLst>
              <a:ext uri="{FF2B5EF4-FFF2-40B4-BE49-F238E27FC236}">
                <a16:creationId xmlns:a16="http://schemas.microsoft.com/office/drawing/2014/main" id="{9F1CD93D-4607-B12B-3C86-7348F881A47D}"/>
              </a:ext>
            </a:extLst>
          </p:cNvPr>
          <p:cNvSpPr>
            <a:spLocks noGrp="1"/>
          </p:cNvSpPr>
          <p:nvPr>
            <p:ph type="subTitle" idx="1"/>
          </p:nvPr>
        </p:nvSpPr>
        <p:spPr>
          <a:xfrm>
            <a:off x="188150" y="3561154"/>
            <a:ext cx="7093260" cy="1715696"/>
          </a:xfrm>
        </p:spPr>
        <p:txBody>
          <a:bodyPr>
            <a:noAutofit/>
          </a:bodyPr>
          <a:lstStyle/>
          <a:p>
            <a:pPr>
              <a:lnSpc>
                <a:spcPct val="100000"/>
              </a:lnSpc>
              <a:spcBef>
                <a:spcPts val="600"/>
              </a:spcBef>
              <a:spcAft>
                <a:spcPts val="1200"/>
              </a:spcAft>
            </a:pPr>
            <a:r>
              <a:rPr lang="en-US" altLang="zh-SG" sz="2800" dirty="0"/>
              <a:t>Lecture 7:</a:t>
            </a:r>
          </a:p>
          <a:p>
            <a:pPr>
              <a:lnSpc>
                <a:spcPct val="100000"/>
              </a:lnSpc>
              <a:spcBef>
                <a:spcPts val="1200"/>
              </a:spcBef>
              <a:spcAft>
                <a:spcPts val="1200"/>
              </a:spcAft>
            </a:pPr>
            <a:r>
              <a:rPr lang="en-US" altLang="zh-SG" sz="2800" dirty="0"/>
              <a:t>Deep Generative Models</a:t>
            </a:r>
          </a:p>
        </p:txBody>
      </p:sp>
    </p:spTree>
    <p:extLst>
      <p:ext uri="{BB962C8B-B14F-4D97-AF65-F5344CB8AC3E}">
        <p14:creationId xmlns:p14="http://schemas.microsoft.com/office/powerpoint/2010/main" val="1103606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05C3A-D1D9-151E-33E2-F58D62305FBC}"/>
              </a:ext>
            </a:extLst>
          </p:cNvPr>
          <p:cNvSpPr>
            <a:spLocks noGrp="1"/>
          </p:cNvSpPr>
          <p:nvPr>
            <p:ph type="title"/>
          </p:nvPr>
        </p:nvSpPr>
        <p:spPr>
          <a:xfrm>
            <a:off x="838200" y="725778"/>
            <a:ext cx="10515600" cy="604258"/>
          </a:xfrm>
        </p:spPr>
        <p:txBody>
          <a:bodyPr/>
          <a:lstStyle/>
          <a:p>
            <a:r>
              <a:rPr lang="en-US" altLang="zh-SG" sz="3200"/>
              <a:t>A Simple Generative Model</a:t>
            </a:r>
            <a:endParaRPr lang="zh-SG" altLang="en-US" sz="32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D77FBB-1376-9638-CECA-FB91977FD945}"/>
                  </a:ext>
                </a:extLst>
              </p:cNvPr>
              <p:cNvSpPr>
                <a:spLocks noGrp="1"/>
              </p:cNvSpPr>
              <p:nvPr>
                <p:ph idx="1"/>
              </p:nvPr>
            </p:nvSpPr>
            <p:spPr>
              <a:xfrm>
                <a:off x="838200" y="4000500"/>
                <a:ext cx="10515600" cy="2344736"/>
              </a:xfrm>
            </p:spPr>
            <p:txBody>
              <a:bodyPr/>
              <a:lstStyle/>
              <a:p>
                <a:r>
                  <a:rPr lang="en-US" altLang="zh-SG"/>
                  <a:t>Generator function: </a:t>
                </a:r>
                <a14:m>
                  <m:oMath xmlns:m="http://schemas.openxmlformats.org/officeDocument/2006/math">
                    <m:r>
                      <a:rPr lang="en-US" altLang="zh-SG" b="0" i="1" smtClean="0">
                        <a:latin typeface="Cambria Math" panose="02040503050406030204" pitchFamily="18" charset="0"/>
                      </a:rPr>
                      <m:t>𝑔</m:t>
                    </m:r>
                    <m:r>
                      <a:rPr lang="en-US" altLang="zh-SG" b="0" i="1" smtClean="0">
                        <a:latin typeface="Cambria Math" panose="02040503050406030204" pitchFamily="18" charset="0"/>
                      </a:rPr>
                      <m:t>:</m:t>
                    </m:r>
                    <m:r>
                      <a:rPr lang="en-US" altLang="zh-SG" b="0" i="1" smtClean="0">
                        <a:latin typeface="Cambria Math" panose="02040503050406030204" pitchFamily="18" charset="0"/>
                      </a:rPr>
                      <m:t>𝒴</m:t>
                    </m:r>
                    <m:r>
                      <a:rPr lang="en-US" altLang="zh-SG" b="0" i="1" smtClean="0">
                        <a:latin typeface="Cambria Math" panose="02040503050406030204" pitchFamily="18" charset="0"/>
                      </a:rPr>
                      <m:t>→</m:t>
                    </m:r>
                    <m:r>
                      <a:rPr lang="en-US" altLang="zh-SG" b="0" i="1" smtClean="0">
                        <a:latin typeface="Cambria Math" panose="02040503050406030204" pitchFamily="18" charset="0"/>
                      </a:rPr>
                      <m:t>𝒳</m:t>
                    </m:r>
                  </m:oMath>
                </a14:m>
                <a:r>
                  <a:rPr lang="en-US" altLang="zh-SG"/>
                  <a:t>.</a:t>
                </a:r>
              </a:p>
              <a:p>
                <a:pPr lvl="1"/>
                <a:r>
                  <a:rPr lang="en-US" altLang="zh-SG"/>
                  <a:t>How can we generate different random bird images?</a:t>
                </a:r>
              </a:p>
              <a:p>
                <a:pPr lvl="1"/>
                <a:r>
                  <a:rPr lang="en-US" altLang="zh-SG"/>
                  <a:t>Making function </a:t>
                </a:r>
                <a14:m>
                  <m:oMath xmlns:m="http://schemas.openxmlformats.org/officeDocument/2006/math">
                    <m:r>
                      <a:rPr lang="en-US" altLang="zh-SG" b="0" i="1" smtClean="0">
                        <a:latin typeface="Cambria Math" panose="02040503050406030204" pitchFamily="18" charset="0"/>
                      </a:rPr>
                      <m:t>𝑔</m:t>
                    </m:r>
                  </m:oMath>
                </a14:m>
                <a:r>
                  <a:rPr lang="zh-SG" altLang="en-US"/>
                  <a:t> </a:t>
                </a:r>
                <a:r>
                  <a:rPr lang="en-US" altLang="zh-SG"/>
                  <a:t>a stochastic function!</a:t>
                </a:r>
              </a:p>
              <a:p>
                <a:pPr lvl="1"/>
                <a:r>
                  <a:rPr lang="en-US" altLang="zh-SG"/>
                  <a:t>Make it a deterministic function of a stochastic input.</a:t>
                </a:r>
              </a:p>
              <a:p>
                <a:pPr lvl="1"/>
                <a14:m>
                  <m:oMath xmlns:m="http://schemas.openxmlformats.org/officeDocument/2006/math">
                    <m:r>
                      <a:rPr lang="en-US" altLang="zh-SG" b="0" i="1" smtClean="0">
                        <a:latin typeface="Cambria Math" panose="02040503050406030204" pitchFamily="18" charset="0"/>
                      </a:rPr>
                      <m:t>𝑔</m:t>
                    </m:r>
                    <m:r>
                      <a:rPr lang="en-US" altLang="zh-SG" b="0" i="1" smtClean="0">
                        <a:latin typeface="Cambria Math" panose="02040503050406030204" pitchFamily="18" charset="0"/>
                      </a:rPr>
                      <m:t>:</m:t>
                    </m:r>
                    <m:r>
                      <a:rPr lang="en-US" altLang="zh-SG" b="0" i="1" smtClean="0">
                        <a:latin typeface="Cambria Math" panose="02040503050406030204" pitchFamily="18" charset="0"/>
                      </a:rPr>
                      <m:t>𝒴</m:t>
                    </m:r>
                    <m:r>
                      <a:rPr lang="en-US" altLang="zh-SG" b="0" i="1" smtClean="0">
                        <a:latin typeface="Cambria Math" panose="02040503050406030204" pitchFamily="18" charset="0"/>
                      </a:rPr>
                      <m:t>→</m:t>
                    </m:r>
                    <m:r>
                      <a:rPr lang="en-US" altLang="zh-SG" b="0" i="1" smtClean="0">
                        <a:latin typeface="Cambria Math" panose="02040503050406030204" pitchFamily="18" charset="0"/>
                      </a:rPr>
                      <m:t>𝒳</m:t>
                    </m:r>
                  </m:oMath>
                </a14:m>
                <a:r>
                  <a:rPr lang="en-US" altLang="zh-SG"/>
                  <a:t> converted to </a:t>
                </a:r>
                <a14:m>
                  <m:oMath xmlns:m="http://schemas.openxmlformats.org/officeDocument/2006/math">
                    <m:r>
                      <a:rPr lang="en-US" altLang="zh-SG" i="1">
                        <a:latin typeface="Cambria Math" panose="02040503050406030204" pitchFamily="18" charset="0"/>
                      </a:rPr>
                      <m:t>𝑔</m:t>
                    </m:r>
                    <m:r>
                      <a:rPr lang="en-US" altLang="zh-SG" i="1">
                        <a:latin typeface="Cambria Math" panose="02040503050406030204" pitchFamily="18" charset="0"/>
                      </a:rPr>
                      <m:t>:</m:t>
                    </m:r>
                    <m:r>
                      <a:rPr lang="en-US" altLang="zh-SG" b="0" i="1" smtClean="0">
                        <a:latin typeface="Cambria Math" panose="02040503050406030204" pitchFamily="18" charset="0"/>
                      </a:rPr>
                      <m:t>𝒵</m:t>
                    </m:r>
                    <m:r>
                      <a:rPr lang="en-US" altLang="zh-SG" b="0" i="1" smtClean="0">
                        <a:latin typeface="Cambria Math" panose="02040503050406030204" pitchFamily="18" charset="0"/>
                      </a:rPr>
                      <m:t>×</m:t>
                    </m:r>
                    <m:r>
                      <a:rPr lang="en-US" altLang="zh-SG" i="1">
                        <a:latin typeface="Cambria Math" panose="02040503050406030204" pitchFamily="18" charset="0"/>
                      </a:rPr>
                      <m:t>𝒴</m:t>
                    </m:r>
                    <m:r>
                      <a:rPr lang="en-US" altLang="zh-SG" i="1">
                        <a:latin typeface="Cambria Math" panose="02040503050406030204" pitchFamily="18" charset="0"/>
                      </a:rPr>
                      <m:t>→</m:t>
                    </m:r>
                    <m:r>
                      <a:rPr lang="en-US" altLang="zh-SG" i="1">
                        <a:latin typeface="Cambria Math" panose="02040503050406030204" pitchFamily="18" charset="0"/>
                      </a:rPr>
                      <m:t>𝒳</m:t>
                    </m:r>
                  </m:oMath>
                </a14:m>
                <a:r>
                  <a:rPr lang="en-US" altLang="zh-SG"/>
                  <a:t>, with </a:t>
                </a:r>
                <a14:m>
                  <m:oMath xmlns:m="http://schemas.openxmlformats.org/officeDocument/2006/math">
                    <m:r>
                      <a:rPr lang="en-US" altLang="zh-SG" b="0" i="1" smtClean="0">
                        <a:latin typeface="Cambria Math" panose="02040503050406030204" pitchFamily="18" charset="0"/>
                      </a:rPr>
                      <m:t>𝑧</m:t>
                    </m:r>
                  </m:oMath>
                </a14:m>
                <a:r>
                  <a:rPr lang="zh-SG" altLang="en-US"/>
                  <a:t> </a:t>
                </a:r>
                <a:r>
                  <a:rPr lang="en-US" altLang="zh-SG"/>
                  <a:t>being a randomized vector.</a:t>
                </a:r>
                <a:endParaRPr lang="zh-SG" altLang="en-US"/>
              </a:p>
            </p:txBody>
          </p:sp>
        </mc:Choice>
        <mc:Fallback xmlns="">
          <p:sp>
            <p:nvSpPr>
              <p:cNvPr id="3" name="Content Placeholder 2">
                <a:extLst>
                  <a:ext uri="{FF2B5EF4-FFF2-40B4-BE49-F238E27FC236}">
                    <a16:creationId xmlns:a16="http://schemas.microsoft.com/office/drawing/2014/main" id="{0AD77FBB-1376-9638-CECA-FB91977FD945}"/>
                  </a:ext>
                </a:extLst>
              </p:cNvPr>
              <p:cNvSpPr>
                <a:spLocks noGrp="1" noRot="1" noChangeAspect="1" noMove="1" noResize="1" noEditPoints="1" noAdjustHandles="1" noChangeArrowheads="1" noChangeShapeType="1" noTextEdit="1"/>
              </p:cNvSpPr>
              <p:nvPr>
                <p:ph idx="1"/>
              </p:nvPr>
            </p:nvSpPr>
            <p:spPr>
              <a:xfrm>
                <a:off x="838200" y="4000500"/>
                <a:ext cx="10515600" cy="2344736"/>
              </a:xfrm>
              <a:blipFill>
                <a:blip r:embed="rId2"/>
                <a:stretch>
                  <a:fillRect t="-2597" r="-580" b="-3636"/>
                </a:stretch>
              </a:blipFill>
            </p:spPr>
            <p:txBody>
              <a:bodyPr/>
              <a:lstStyle/>
              <a:p>
                <a:r>
                  <a:rPr lang="zh-SG" altLang="en-US">
                    <a:noFill/>
                  </a:rPr>
                  <a:t> </a:t>
                </a:r>
              </a:p>
            </p:txBody>
          </p:sp>
        </mc:Fallback>
      </mc:AlternateContent>
      <p:grpSp>
        <p:nvGrpSpPr>
          <p:cNvPr id="7" name="Group 6">
            <a:extLst>
              <a:ext uri="{FF2B5EF4-FFF2-40B4-BE49-F238E27FC236}">
                <a16:creationId xmlns:a16="http://schemas.microsoft.com/office/drawing/2014/main" id="{341810DE-9D3B-FE4E-F003-D0DA22C1581D}"/>
              </a:ext>
            </a:extLst>
          </p:cNvPr>
          <p:cNvGrpSpPr/>
          <p:nvPr/>
        </p:nvGrpSpPr>
        <p:grpSpPr>
          <a:xfrm>
            <a:off x="2871355" y="1374894"/>
            <a:ext cx="6449290" cy="2054106"/>
            <a:chOff x="2871355" y="1543051"/>
            <a:chExt cx="6449290" cy="2054106"/>
          </a:xfrm>
        </p:grpSpPr>
        <p:pic>
          <p:nvPicPr>
            <p:cNvPr id="5" name="Picture 4">
              <a:extLst>
                <a:ext uri="{FF2B5EF4-FFF2-40B4-BE49-F238E27FC236}">
                  <a16:creationId xmlns:a16="http://schemas.microsoft.com/office/drawing/2014/main" id="{7239CB7E-E3FB-7053-A007-83759F46B5C3}"/>
                </a:ext>
              </a:extLst>
            </p:cNvPr>
            <p:cNvPicPr>
              <a:picLocks noChangeAspect="1"/>
            </p:cNvPicPr>
            <p:nvPr/>
          </p:nvPicPr>
          <p:blipFill>
            <a:blip r:embed="rId3"/>
            <a:stretch>
              <a:fillRect/>
            </a:stretch>
          </p:blipFill>
          <p:spPr>
            <a:xfrm>
              <a:off x="2871355" y="1543051"/>
              <a:ext cx="6449290" cy="205410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EBDC629-93DB-DC96-D1CB-A04976D35F5C}"/>
                    </a:ext>
                  </a:extLst>
                </p:cNvPr>
                <p:cNvSpPr txBox="1"/>
                <p:nvPr/>
              </p:nvSpPr>
              <p:spPr>
                <a:xfrm>
                  <a:off x="5366904" y="2562948"/>
                  <a:ext cx="296141" cy="457200"/>
                </a:xfrm>
                <a:prstGeom prst="rect">
                  <a:avLst/>
                </a:prstGeom>
                <a:noFill/>
              </p:spPr>
              <p:txBody>
                <a:bodyPr wrap="square" lIns="72000" tIns="0" rIns="0" bIns="0" rtlCol="0">
                  <a:noAutofit/>
                </a:bodyPr>
                <a:lstStyle/>
                <a:p>
                  <a:pPr algn="ctr"/>
                  <a14:m>
                    <m:oMathPara xmlns:m="http://schemas.openxmlformats.org/officeDocument/2006/math">
                      <m:oMathParaPr>
                        <m:jc m:val="center"/>
                      </m:oMathParaPr>
                      <m:oMath xmlns:m="http://schemas.openxmlformats.org/officeDocument/2006/math">
                        <m:r>
                          <a:rPr lang="en-US" altLang="zh-SG" sz="2400" b="0" i="1" smtClean="0">
                            <a:solidFill>
                              <a:srgbClr val="004282"/>
                            </a:solidFill>
                            <a:latin typeface="Cambria Math" panose="02040503050406030204" pitchFamily="18" charset="0"/>
                            <a:cs typeface="Arial" panose="020B0604020202020204" pitchFamily="34" charset="0"/>
                          </a:rPr>
                          <m:t>𝑔</m:t>
                        </m:r>
                      </m:oMath>
                    </m:oMathPara>
                  </a14:m>
                  <a:endParaRPr lang="zh-SG" altLang="en-US" sz="2400">
                    <a:solidFill>
                      <a:srgbClr val="004282"/>
                    </a:solidFill>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CEBDC629-93DB-DC96-D1CB-A04976D35F5C}"/>
                    </a:ext>
                  </a:extLst>
                </p:cNvPr>
                <p:cNvSpPr txBox="1">
                  <a:spLocks noRot="1" noChangeAspect="1" noMove="1" noResize="1" noEditPoints="1" noAdjustHandles="1" noChangeArrowheads="1" noChangeShapeType="1" noTextEdit="1"/>
                </p:cNvSpPr>
                <p:nvPr/>
              </p:nvSpPr>
              <p:spPr>
                <a:xfrm>
                  <a:off x="5366904" y="2562948"/>
                  <a:ext cx="296141" cy="457200"/>
                </a:xfrm>
                <a:prstGeom prst="rect">
                  <a:avLst/>
                </a:prstGeom>
                <a:blipFill>
                  <a:blip r:embed="rId4"/>
                  <a:stretch>
                    <a:fillRect l="-20408" r="-16327" b="-4000"/>
                  </a:stretch>
                </a:blipFill>
              </p:spPr>
              <p:txBody>
                <a:bodyPr/>
                <a:lstStyle/>
                <a:p>
                  <a:r>
                    <a:rPr lang="zh-SG" altLang="en-US">
                      <a:noFill/>
                    </a:rPr>
                    <a:t> </a:t>
                  </a:r>
                </a:p>
              </p:txBody>
            </p:sp>
          </mc:Fallback>
        </mc:AlternateContent>
      </p:grpSp>
      <p:grpSp>
        <p:nvGrpSpPr>
          <p:cNvPr id="13" name="Group 12">
            <a:extLst>
              <a:ext uri="{FF2B5EF4-FFF2-40B4-BE49-F238E27FC236}">
                <a16:creationId xmlns:a16="http://schemas.microsoft.com/office/drawing/2014/main" id="{BAC0F4C5-378D-8664-45F9-136B4829AFC6}"/>
              </a:ext>
            </a:extLst>
          </p:cNvPr>
          <p:cNvGrpSpPr/>
          <p:nvPr/>
        </p:nvGrpSpPr>
        <p:grpSpPr>
          <a:xfrm>
            <a:off x="622589" y="1757796"/>
            <a:ext cx="2001984" cy="1273990"/>
            <a:chOff x="641204" y="1209675"/>
            <a:chExt cx="3324226" cy="2115417"/>
          </a:xfrm>
        </p:grpSpPr>
        <p:pic>
          <p:nvPicPr>
            <p:cNvPr id="14" name="Picture 13">
              <a:extLst>
                <a:ext uri="{FF2B5EF4-FFF2-40B4-BE49-F238E27FC236}">
                  <a16:creationId xmlns:a16="http://schemas.microsoft.com/office/drawing/2014/main" id="{A3EEA94E-C604-171E-3C3A-AFA791C499F6}"/>
                </a:ext>
              </a:extLst>
            </p:cNvPr>
            <p:cNvPicPr>
              <a:picLocks noChangeAspect="1"/>
            </p:cNvPicPr>
            <p:nvPr/>
          </p:nvPicPr>
          <p:blipFill rotWithShape="1">
            <a:blip r:embed="rId5"/>
            <a:srcRect b="83476"/>
            <a:stretch/>
          </p:blipFill>
          <p:spPr>
            <a:xfrm>
              <a:off x="641205" y="1209675"/>
              <a:ext cx="3324225" cy="733425"/>
            </a:xfrm>
            <a:prstGeom prst="rect">
              <a:avLst/>
            </a:prstGeom>
          </p:spPr>
        </p:pic>
        <p:pic>
          <p:nvPicPr>
            <p:cNvPr id="15" name="Picture 14">
              <a:extLst>
                <a:ext uri="{FF2B5EF4-FFF2-40B4-BE49-F238E27FC236}">
                  <a16:creationId xmlns:a16="http://schemas.microsoft.com/office/drawing/2014/main" id="{E18C7AA7-ECCF-FE82-5CEE-96E4BF468DDB}"/>
                </a:ext>
              </a:extLst>
            </p:cNvPr>
            <p:cNvPicPr>
              <a:picLocks noChangeAspect="1"/>
            </p:cNvPicPr>
            <p:nvPr/>
          </p:nvPicPr>
          <p:blipFill rotWithShape="1">
            <a:blip r:embed="rId5"/>
            <a:srcRect t="40870" b="43679"/>
            <a:stretch/>
          </p:blipFill>
          <p:spPr>
            <a:xfrm>
              <a:off x="641204" y="1943100"/>
              <a:ext cx="3324225" cy="685801"/>
            </a:xfrm>
            <a:prstGeom prst="rect">
              <a:avLst/>
            </a:prstGeom>
          </p:spPr>
        </p:pic>
        <p:pic>
          <p:nvPicPr>
            <p:cNvPr id="16" name="Picture 15">
              <a:extLst>
                <a:ext uri="{FF2B5EF4-FFF2-40B4-BE49-F238E27FC236}">
                  <a16:creationId xmlns:a16="http://schemas.microsoft.com/office/drawing/2014/main" id="{BA3DACA6-A25B-5D24-293F-975AF45489F9}"/>
                </a:ext>
              </a:extLst>
            </p:cNvPr>
            <p:cNvPicPr>
              <a:picLocks noChangeAspect="1"/>
            </p:cNvPicPr>
            <p:nvPr/>
          </p:nvPicPr>
          <p:blipFill rotWithShape="1">
            <a:blip r:embed="rId5"/>
            <a:srcRect t="81448" b="2867"/>
            <a:stretch/>
          </p:blipFill>
          <p:spPr>
            <a:xfrm>
              <a:off x="641204" y="2628901"/>
              <a:ext cx="3324225" cy="696191"/>
            </a:xfrm>
            <a:prstGeom prst="rect">
              <a:avLst/>
            </a:prstGeom>
          </p:spPr>
        </p:pic>
      </p:grpSp>
      <p:pic>
        <p:nvPicPr>
          <p:cNvPr id="8" name="Picture 7">
            <a:extLst>
              <a:ext uri="{FF2B5EF4-FFF2-40B4-BE49-F238E27FC236}">
                <a16:creationId xmlns:a16="http://schemas.microsoft.com/office/drawing/2014/main" id="{A23C3D35-804A-96C1-0F3A-D27B82F05CDE}"/>
              </a:ext>
            </a:extLst>
          </p:cNvPr>
          <p:cNvPicPr>
            <a:picLocks noChangeAspect="1"/>
          </p:cNvPicPr>
          <p:nvPr/>
        </p:nvPicPr>
        <p:blipFill>
          <a:blip r:embed="rId6"/>
          <a:stretch>
            <a:fillRect/>
          </a:stretch>
        </p:blipFill>
        <p:spPr>
          <a:xfrm>
            <a:off x="4730057" y="2896850"/>
            <a:ext cx="1024314" cy="1154016"/>
          </a:xfrm>
          <a:prstGeom prst="rect">
            <a:avLst/>
          </a:prstGeom>
        </p:spPr>
      </p:pic>
    </p:spTree>
    <p:extLst>
      <p:ext uri="{BB962C8B-B14F-4D97-AF65-F5344CB8AC3E}">
        <p14:creationId xmlns:p14="http://schemas.microsoft.com/office/powerpoint/2010/main" val="380540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F4FA4-41DB-9B16-45F8-C087CC2EB35B}"/>
              </a:ext>
            </a:extLst>
          </p:cNvPr>
          <p:cNvSpPr>
            <a:spLocks noGrp="1"/>
          </p:cNvSpPr>
          <p:nvPr>
            <p:ph type="title"/>
          </p:nvPr>
        </p:nvSpPr>
        <p:spPr>
          <a:xfrm>
            <a:off x="838200" y="632259"/>
            <a:ext cx="10515600" cy="791296"/>
          </a:xfrm>
        </p:spPr>
        <p:txBody>
          <a:bodyPr/>
          <a:lstStyle/>
          <a:p>
            <a:r>
              <a:rPr lang="en-US" altLang="zh-CN"/>
              <a:t>A Simple Generative Model</a:t>
            </a:r>
            <a:endParaRPr lang="zh-SG" alt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EC688D-27DD-8871-8751-41002ADEF601}"/>
                  </a:ext>
                </a:extLst>
              </p:cNvPr>
              <p:cNvSpPr>
                <a:spLocks noGrp="1"/>
              </p:cNvSpPr>
              <p:nvPr>
                <p:ph idx="1"/>
              </p:nvPr>
            </p:nvSpPr>
            <p:spPr>
              <a:xfrm>
                <a:off x="838200" y="3771901"/>
                <a:ext cx="10515600" cy="2573336"/>
              </a:xfrm>
            </p:spPr>
            <p:txBody>
              <a:bodyPr/>
              <a:lstStyle/>
              <a:p>
                <a:pPr lvl="1"/>
                <a:r>
                  <a:rPr lang="en-US" altLang="zh-SG" dirty="0"/>
                  <a:t>To generate with </a:t>
                </a:r>
                <a14:m>
                  <m:oMath xmlns:m="http://schemas.openxmlformats.org/officeDocument/2006/math">
                    <m:r>
                      <a:rPr lang="en-US" altLang="zh-SG" i="1" smtClean="0">
                        <a:latin typeface="Cambria Math" panose="02040503050406030204" pitchFamily="18" charset="0"/>
                      </a:rPr>
                      <m:t>𝑔</m:t>
                    </m:r>
                    <m:r>
                      <a:rPr lang="en-US" altLang="zh-SG" i="1" smtClean="0">
                        <a:latin typeface="Cambria Math" panose="02040503050406030204" pitchFamily="18" charset="0"/>
                      </a:rPr>
                      <m:t>:</m:t>
                    </m:r>
                    <m:r>
                      <a:rPr lang="en-US" altLang="zh-SG" b="0" i="1" smtClean="0">
                        <a:latin typeface="Cambria Math" panose="02040503050406030204" pitchFamily="18" charset="0"/>
                      </a:rPr>
                      <m:t>𝒵</m:t>
                    </m:r>
                    <m:r>
                      <a:rPr lang="en-US" altLang="zh-SG" b="0" i="1" smtClean="0">
                        <a:latin typeface="Cambria Math" panose="02040503050406030204" pitchFamily="18" charset="0"/>
                      </a:rPr>
                      <m:t>×</m:t>
                    </m:r>
                    <m:r>
                      <a:rPr lang="en-US" altLang="zh-SG" i="1">
                        <a:latin typeface="Cambria Math" panose="02040503050406030204" pitchFamily="18" charset="0"/>
                      </a:rPr>
                      <m:t>𝒴</m:t>
                    </m:r>
                    <m:r>
                      <a:rPr lang="en-US" altLang="zh-SG" i="1">
                        <a:latin typeface="Cambria Math" panose="02040503050406030204" pitchFamily="18" charset="0"/>
                      </a:rPr>
                      <m:t>→</m:t>
                    </m:r>
                    <m:r>
                      <a:rPr lang="en-US" altLang="zh-SG" i="1">
                        <a:latin typeface="Cambria Math" panose="02040503050406030204" pitchFamily="18" charset="0"/>
                      </a:rPr>
                      <m:t>𝒳</m:t>
                    </m:r>
                  </m:oMath>
                </a14:m>
                <a:r>
                  <a:rPr lang="en-US" altLang="zh-SG" dirty="0"/>
                  <a:t>, first sample </a:t>
                </a:r>
                <a14:m>
                  <m:oMath xmlns:m="http://schemas.openxmlformats.org/officeDocument/2006/math">
                    <m:r>
                      <a:rPr lang="en-US" altLang="zh-SG" b="0" i="1" smtClean="0">
                        <a:latin typeface="Cambria Math" panose="02040503050406030204" pitchFamily="18" charset="0"/>
                      </a:rPr>
                      <m:t>𝑧</m:t>
                    </m:r>
                  </m:oMath>
                </a14:m>
                <a:r>
                  <a:rPr lang="zh-SG" altLang="en-US" dirty="0"/>
                  <a:t> </a:t>
                </a:r>
                <a:r>
                  <a:rPr lang="en-US" altLang="zh-SG" dirty="0"/>
                  <a:t>from prior </a:t>
                </a:r>
                <a14:m>
                  <m:oMath xmlns:m="http://schemas.openxmlformats.org/officeDocument/2006/math">
                    <m:r>
                      <a:rPr lang="en-US" altLang="zh-SG" b="0" i="1" smtClean="0">
                        <a:latin typeface="Cambria Math" panose="02040503050406030204" pitchFamily="18" charset="0"/>
                      </a:rPr>
                      <m:t>𝑝</m:t>
                    </m:r>
                    <m:r>
                      <a:rPr lang="en-US" altLang="zh-SG" b="0" i="1" smtClean="0">
                        <a:latin typeface="Cambria Math" panose="02040503050406030204" pitchFamily="18" charset="0"/>
                      </a:rPr>
                      <m:t>(</m:t>
                    </m:r>
                    <m:r>
                      <a:rPr lang="en-US" altLang="zh-SG" b="0" i="1" smtClean="0">
                        <a:latin typeface="Cambria Math" panose="02040503050406030204" pitchFamily="18" charset="0"/>
                      </a:rPr>
                      <m:t>𝑍</m:t>
                    </m:r>
                    <m:r>
                      <a:rPr lang="en-US" altLang="zh-SG" b="0" i="1" smtClean="0">
                        <a:latin typeface="Cambria Math" panose="02040503050406030204" pitchFamily="18" charset="0"/>
                      </a:rPr>
                      <m:t>)</m:t>
                    </m:r>
                  </m:oMath>
                </a14:m>
                <a:r>
                  <a:rPr lang="en-US" altLang="zh-SG" dirty="0"/>
                  <a:t>, then deterministically generate an image: </a:t>
                </a:r>
                <a14:m>
                  <m:oMath xmlns:m="http://schemas.openxmlformats.org/officeDocument/2006/math">
                    <m:r>
                      <a:rPr lang="en-US" altLang="zh-SG" b="0" i="1" smtClean="0">
                        <a:latin typeface="Cambria Math" panose="02040503050406030204" pitchFamily="18" charset="0"/>
                      </a:rPr>
                      <m:t>𝑧</m:t>
                    </m:r>
                    <m:r>
                      <a:rPr lang="en-US" altLang="zh-SG" b="0" i="1" smtClean="0">
                        <a:latin typeface="Cambria Math" panose="02040503050406030204" pitchFamily="18" charset="0"/>
                      </a:rPr>
                      <m:t>~</m:t>
                    </m:r>
                    <m:r>
                      <a:rPr lang="en-US" altLang="zh-SG" b="0" i="1" smtClean="0">
                        <a:latin typeface="Cambria Math" panose="02040503050406030204" pitchFamily="18" charset="0"/>
                      </a:rPr>
                      <m:t>𝑝</m:t>
                    </m:r>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𝑍</m:t>
                        </m:r>
                      </m:e>
                    </m:d>
                    <m:r>
                      <a:rPr lang="en-US" altLang="zh-SG" b="0" i="1" smtClean="0">
                        <a:latin typeface="Cambria Math" panose="02040503050406030204" pitchFamily="18" charset="0"/>
                      </a:rPr>
                      <m:t>;</m:t>
                    </m:r>
                    <m:r>
                      <a:rPr lang="en-US" altLang="zh-SG" b="0" i="1" smtClean="0">
                        <a:latin typeface="Cambria Math" panose="02040503050406030204" pitchFamily="18" charset="0"/>
                      </a:rPr>
                      <m:t>𝑥</m:t>
                    </m:r>
                    <m:r>
                      <a:rPr lang="en-US" altLang="zh-SG" b="0" i="1" smtClean="0">
                        <a:latin typeface="Cambria Math" panose="02040503050406030204" pitchFamily="18" charset="0"/>
                      </a:rPr>
                      <m:t>=</m:t>
                    </m:r>
                    <m:r>
                      <a:rPr lang="en-US" altLang="zh-SG" b="0" i="1" smtClean="0">
                        <a:latin typeface="Cambria Math" panose="02040503050406030204" pitchFamily="18" charset="0"/>
                      </a:rPr>
                      <m:t>𝑔</m:t>
                    </m:r>
                    <m:r>
                      <a:rPr lang="en-US" altLang="zh-SG" b="0" i="1" smtClean="0">
                        <a:latin typeface="Cambria Math" panose="02040503050406030204" pitchFamily="18" charset="0"/>
                      </a:rPr>
                      <m:t>(</m:t>
                    </m:r>
                    <m:r>
                      <a:rPr lang="en-US" altLang="zh-SG" b="0" i="1" smtClean="0">
                        <a:latin typeface="Cambria Math" panose="02040503050406030204" pitchFamily="18" charset="0"/>
                      </a:rPr>
                      <m:t>𝑧</m:t>
                    </m:r>
                    <m:r>
                      <a:rPr lang="en-US" altLang="zh-SG" b="0" i="1" smtClean="0">
                        <a:latin typeface="Cambria Math" panose="02040503050406030204" pitchFamily="18" charset="0"/>
                      </a:rPr>
                      <m:t>,</m:t>
                    </m:r>
                    <m:r>
                      <a:rPr lang="en-US" altLang="zh-SG" b="0" i="1" smtClean="0">
                        <a:latin typeface="Cambria Math" panose="02040503050406030204" pitchFamily="18" charset="0"/>
                      </a:rPr>
                      <m:t>𝑦</m:t>
                    </m:r>
                    <m:r>
                      <a:rPr lang="en-US" altLang="zh-SG" b="0" i="1" smtClean="0">
                        <a:latin typeface="Cambria Math" panose="02040503050406030204" pitchFamily="18" charset="0"/>
                      </a:rPr>
                      <m:t>)</m:t>
                    </m:r>
                  </m:oMath>
                </a14:m>
                <a:r>
                  <a:rPr lang="en-US" altLang="zh-SG" dirty="0"/>
                  <a:t>.</a:t>
                </a:r>
              </a:p>
              <a:p>
                <a:pPr lvl="1"/>
                <a:r>
                  <a:rPr lang="en-US" altLang="zh-SG" dirty="0"/>
                  <a:t>Typical </a:t>
                </a:r>
                <a14:m>
                  <m:oMath xmlns:m="http://schemas.openxmlformats.org/officeDocument/2006/math">
                    <m:r>
                      <a:rPr lang="en-US" altLang="zh-SG" b="0" i="1" smtClean="0">
                        <a:latin typeface="Cambria Math" panose="02040503050406030204" pitchFamily="18" charset="0"/>
                      </a:rPr>
                      <m:t>𝑝</m:t>
                    </m:r>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𝑍</m:t>
                        </m:r>
                      </m:e>
                    </m:d>
                    <m:r>
                      <a:rPr lang="en-US" altLang="zh-SG" b="0" i="1" smtClean="0">
                        <a:latin typeface="Cambria Math" panose="02040503050406030204" pitchFamily="18" charset="0"/>
                      </a:rPr>
                      <m:t>=</m:t>
                    </m:r>
                    <m:r>
                      <a:rPr lang="en-US" altLang="zh-SG" b="0" i="1" smtClean="0">
                        <a:latin typeface="Cambria Math" panose="02040503050406030204" pitchFamily="18" charset="0"/>
                      </a:rPr>
                      <m:t>𝒩</m:t>
                    </m:r>
                    <m:r>
                      <a:rPr lang="en-US" altLang="zh-SG" b="0" i="1" smtClean="0">
                        <a:latin typeface="Cambria Math" panose="02040503050406030204" pitchFamily="18" charset="0"/>
                      </a:rPr>
                      <m:t>(0,1)</m:t>
                    </m:r>
                  </m:oMath>
                </a14:m>
                <a:r>
                  <a:rPr lang="en-US" altLang="zh-SG" dirty="0"/>
                  <a:t> – Gaussian noise.</a:t>
                </a:r>
              </a:p>
              <a:p>
                <a:pPr lvl="1"/>
                <a14:m>
                  <m:oMath xmlns:m="http://schemas.openxmlformats.org/officeDocument/2006/math">
                    <m:r>
                      <a:rPr lang="en-US" altLang="zh-SG" b="0" i="1" smtClean="0">
                        <a:latin typeface="Cambria Math" panose="02040503050406030204" pitchFamily="18" charset="0"/>
                      </a:rPr>
                      <m:t>𝑧</m:t>
                    </m:r>
                  </m:oMath>
                </a14:m>
                <a:r>
                  <a:rPr lang="zh-SG" altLang="en-US" dirty="0"/>
                  <a:t> </a:t>
                </a:r>
                <a:r>
                  <a:rPr lang="en-US" altLang="zh-SG" dirty="0"/>
                  <a:t>(noise) is a vector of latent variables, specify all the attributes of the images other than those determined by the label.</a:t>
                </a:r>
              </a:p>
              <a:p>
                <a:pPr lvl="1"/>
                <a:r>
                  <a:rPr lang="en-US" altLang="zh-SG" dirty="0"/>
                  <a:t>Latent: not directly observed in the training data.</a:t>
                </a:r>
                <a:endParaRPr lang="zh-SG" altLang="en-US" dirty="0"/>
              </a:p>
            </p:txBody>
          </p:sp>
        </mc:Choice>
        <mc:Fallback xmlns="">
          <p:sp>
            <p:nvSpPr>
              <p:cNvPr id="3" name="Content Placeholder 2">
                <a:extLst>
                  <a:ext uri="{FF2B5EF4-FFF2-40B4-BE49-F238E27FC236}">
                    <a16:creationId xmlns:a16="http://schemas.microsoft.com/office/drawing/2014/main" id="{97EC688D-27DD-8871-8751-41002ADEF601}"/>
                  </a:ext>
                </a:extLst>
              </p:cNvPr>
              <p:cNvSpPr>
                <a:spLocks noGrp="1" noRot="1" noChangeAspect="1" noMove="1" noResize="1" noEditPoints="1" noAdjustHandles="1" noChangeArrowheads="1" noChangeShapeType="1" noTextEdit="1"/>
              </p:cNvSpPr>
              <p:nvPr>
                <p:ph idx="1"/>
              </p:nvPr>
            </p:nvSpPr>
            <p:spPr>
              <a:xfrm>
                <a:off x="838200" y="3771901"/>
                <a:ext cx="10515600" cy="2573336"/>
              </a:xfrm>
              <a:blipFill>
                <a:blip r:embed="rId3"/>
                <a:stretch>
                  <a:fillRect t="-1659" b="-3318"/>
                </a:stretch>
              </a:blipFill>
            </p:spPr>
            <p:txBody>
              <a:bodyPr/>
              <a:lstStyle/>
              <a:p>
                <a:r>
                  <a:rPr lang="zh-SG" altLang="en-US">
                    <a:noFill/>
                  </a:rPr>
                  <a:t> </a:t>
                </a:r>
              </a:p>
            </p:txBody>
          </p:sp>
        </mc:Fallback>
      </mc:AlternateContent>
      <p:pic>
        <p:nvPicPr>
          <p:cNvPr id="5" name="Picture 4">
            <a:extLst>
              <a:ext uri="{FF2B5EF4-FFF2-40B4-BE49-F238E27FC236}">
                <a16:creationId xmlns:a16="http://schemas.microsoft.com/office/drawing/2014/main" id="{83CE285A-6CCF-40C8-12A0-7A482901250B}"/>
              </a:ext>
            </a:extLst>
          </p:cNvPr>
          <p:cNvPicPr>
            <a:picLocks noChangeAspect="1"/>
          </p:cNvPicPr>
          <p:nvPr/>
        </p:nvPicPr>
        <p:blipFill>
          <a:blip r:embed="rId4"/>
          <a:stretch>
            <a:fillRect/>
          </a:stretch>
        </p:blipFill>
        <p:spPr>
          <a:xfrm>
            <a:off x="3222145" y="1423555"/>
            <a:ext cx="5747710" cy="2229920"/>
          </a:xfrm>
          <a:prstGeom prst="rect">
            <a:avLst/>
          </a:prstGeom>
        </p:spPr>
      </p:pic>
    </p:spTree>
    <p:extLst>
      <p:ext uri="{BB962C8B-B14F-4D97-AF65-F5344CB8AC3E}">
        <p14:creationId xmlns:p14="http://schemas.microsoft.com/office/powerpoint/2010/main" val="196292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F71DD-0F65-CE73-2ABF-D87FA8A95E6B}"/>
              </a:ext>
            </a:extLst>
          </p:cNvPr>
          <p:cNvSpPr>
            <a:spLocks noGrp="1"/>
          </p:cNvSpPr>
          <p:nvPr>
            <p:ph type="title"/>
          </p:nvPr>
        </p:nvSpPr>
        <p:spPr/>
        <p:txBody>
          <a:bodyPr/>
          <a:lstStyle/>
          <a:p>
            <a:r>
              <a:rPr lang="en-US" altLang="zh-SG"/>
              <a:t>Unconditional Generative Models</a:t>
            </a:r>
            <a:endParaRPr lang="zh-SG" alt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20A3ED-4AF4-AA5D-13CE-FFA212F301D9}"/>
                  </a:ext>
                </a:extLst>
              </p:cNvPr>
              <p:cNvSpPr>
                <a:spLocks noGrp="1"/>
              </p:cNvSpPr>
              <p:nvPr>
                <p:ph idx="1"/>
              </p:nvPr>
            </p:nvSpPr>
            <p:spPr/>
            <p:txBody>
              <a:bodyPr/>
              <a:lstStyle/>
              <a:p>
                <a:r>
                  <a:rPr lang="en-US" altLang="zh-SG"/>
                  <a:t>A canonical setting: generate from scratch – unconditional:</a:t>
                </a:r>
              </a:p>
              <a:p>
                <a:pPr lvl="1"/>
                <a:r>
                  <a:rPr lang="en-US" altLang="zh-SG"/>
                  <a:t>Drop the </a:t>
                </a:r>
                <a14:m>
                  <m:oMath xmlns:m="http://schemas.openxmlformats.org/officeDocument/2006/math">
                    <m:r>
                      <a:rPr lang="en-US" altLang="zh-SG" b="0" i="1" smtClean="0">
                        <a:latin typeface="Cambria Math" panose="02040503050406030204" pitchFamily="18" charset="0"/>
                      </a:rPr>
                      <m:t>𝑦</m:t>
                    </m:r>
                  </m:oMath>
                </a14:m>
                <a:r>
                  <a:rPr lang="zh-SG" altLang="en-US"/>
                  <a:t> </a:t>
                </a:r>
                <a:r>
                  <a:rPr lang="en-US" altLang="zh-SG"/>
                  <a:t>for generation: </a:t>
                </a:r>
                <a14:m>
                  <m:oMath xmlns:m="http://schemas.openxmlformats.org/officeDocument/2006/math">
                    <m:r>
                      <a:rPr lang="en-US" altLang="zh-SG" b="0" i="1" smtClean="0">
                        <a:latin typeface="Cambria Math" panose="02040503050406030204" pitchFamily="18" charset="0"/>
                      </a:rPr>
                      <m:t>𝑧</m:t>
                    </m:r>
                    <m:r>
                      <a:rPr lang="en-US" altLang="zh-SG" b="0" i="1" smtClean="0">
                        <a:latin typeface="Cambria Math" panose="02040503050406030204" pitchFamily="18" charset="0"/>
                      </a:rPr>
                      <m:t>~</m:t>
                    </m:r>
                    <m:r>
                      <a:rPr lang="en-US" altLang="zh-SG" b="0" i="1" smtClean="0">
                        <a:latin typeface="Cambria Math" panose="02040503050406030204" pitchFamily="18" charset="0"/>
                      </a:rPr>
                      <m:t>𝑝</m:t>
                    </m:r>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𝑍</m:t>
                        </m:r>
                      </m:e>
                    </m:d>
                    <m:r>
                      <a:rPr lang="en-US" altLang="zh-SG" b="0" i="1" smtClean="0">
                        <a:latin typeface="Cambria Math" panose="02040503050406030204" pitchFamily="18" charset="0"/>
                      </a:rPr>
                      <m:t>;</m:t>
                    </m:r>
                    <m:r>
                      <a:rPr lang="en-US" altLang="zh-SG" b="0" i="1" smtClean="0">
                        <a:latin typeface="Cambria Math" panose="02040503050406030204" pitchFamily="18" charset="0"/>
                      </a:rPr>
                      <m:t>𝑥</m:t>
                    </m:r>
                    <m:r>
                      <a:rPr lang="en-US" altLang="zh-SG" b="0" i="1" smtClean="0">
                        <a:latin typeface="Cambria Math" panose="02040503050406030204" pitchFamily="18" charset="0"/>
                      </a:rPr>
                      <m:t>=</m:t>
                    </m:r>
                    <m:r>
                      <a:rPr lang="en-US" altLang="zh-SG" b="0" i="1" smtClean="0">
                        <a:latin typeface="Cambria Math" panose="02040503050406030204" pitchFamily="18" charset="0"/>
                      </a:rPr>
                      <m:t>𝑔</m:t>
                    </m:r>
                    <m:r>
                      <a:rPr lang="en-US" altLang="zh-SG" b="0" i="1" smtClean="0">
                        <a:latin typeface="Cambria Math" panose="02040503050406030204" pitchFamily="18" charset="0"/>
                      </a:rPr>
                      <m:t>(</m:t>
                    </m:r>
                    <m:r>
                      <a:rPr lang="en-US" altLang="zh-SG" b="0" i="1" smtClean="0">
                        <a:latin typeface="Cambria Math" panose="02040503050406030204" pitchFamily="18" charset="0"/>
                      </a:rPr>
                      <m:t>𝑧</m:t>
                    </m:r>
                    <m:r>
                      <a:rPr lang="en-US" altLang="zh-SG" b="0" i="1" smtClean="0">
                        <a:latin typeface="Cambria Math" panose="02040503050406030204" pitchFamily="18" charset="0"/>
                      </a:rPr>
                      <m:t>)</m:t>
                    </m:r>
                  </m:oMath>
                </a14:m>
                <a:r>
                  <a:rPr lang="en-US" altLang="zh-SG"/>
                  <a:t>.</a:t>
                </a:r>
              </a:p>
              <a:p>
                <a:pPr lvl="1"/>
                <a:r>
                  <a:rPr lang="en-US" altLang="zh-SG"/>
                  <a:t>Unconditional </a:t>
                </a:r>
                <a14:m>
                  <m:oMath xmlns:m="http://schemas.openxmlformats.org/officeDocument/2006/math">
                    <m:r>
                      <a:rPr lang="en-US" altLang="zh-SG" b="0" i="1" smtClean="0">
                        <a:latin typeface="Cambria Math" panose="02040503050406030204" pitchFamily="18" charset="0"/>
                      </a:rPr>
                      <m:t>𝑝</m:t>
                    </m:r>
                    <m:r>
                      <a:rPr lang="en-US" altLang="zh-SG" b="0" i="1" smtClean="0">
                        <a:latin typeface="Cambria Math" panose="02040503050406030204" pitchFamily="18" charset="0"/>
                      </a:rPr>
                      <m:t>(</m:t>
                    </m:r>
                    <m:r>
                      <a:rPr lang="en-US" altLang="zh-SG" b="0" i="1" smtClean="0">
                        <a:latin typeface="Cambria Math" panose="02040503050406030204" pitchFamily="18" charset="0"/>
                      </a:rPr>
                      <m:t>𝑋</m:t>
                    </m:r>
                    <m:r>
                      <a:rPr lang="en-US" altLang="zh-SG" b="0" i="1" smtClean="0">
                        <a:latin typeface="Cambria Math" panose="02040503050406030204" pitchFamily="18" charset="0"/>
                      </a:rPr>
                      <m:t>)</m:t>
                    </m:r>
                  </m:oMath>
                </a14:m>
                <a:r>
                  <a:rPr lang="zh-SG" altLang="en-US"/>
                  <a:t> </a:t>
                </a:r>
                <a:r>
                  <a:rPr lang="en-US" altLang="zh-SG" err="1"/>
                  <a:t>v.s</a:t>
                </a:r>
                <a:r>
                  <a:rPr lang="en-US" altLang="zh-SG"/>
                  <a:t>. Conditional </a:t>
                </a:r>
                <a14:m>
                  <m:oMath xmlns:m="http://schemas.openxmlformats.org/officeDocument/2006/math">
                    <m:r>
                      <a:rPr lang="en-US" altLang="zh-SG" b="0" i="1" smtClean="0">
                        <a:latin typeface="Cambria Math" panose="02040503050406030204" pitchFamily="18" charset="0"/>
                      </a:rPr>
                      <m:t>𝑝</m:t>
                    </m:r>
                    <m:r>
                      <a:rPr lang="en-US" altLang="zh-SG" b="0" i="1" smtClean="0">
                        <a:latin typeface="Cambria Math" panose="02040503050406030204" pitchFamily="18" charset="0"/>
                      </a:rPr>
                      <m:t>(</m:t>
                    </m:r>
                    <m:r>
                      <a:rPr lang="en-US" altLang="zh-SG" b="0" i="1" smtClean="0">
                        <a:latin typeface="Cambria Math" panose="02040503050406030204" pitchFamily="18" charset="0"/>
                      </a:rPr>
                      <m:t>𝑋</m:t>
                    </m:r>
                    <m:r>
                      <a:rPr lang="en-US" altLang="zh-SG" b="0" i="1" smtClean="0">
                        <a:latin typeface="Cambria Math" panose="02040503050406030204" pitchFamily="18" charset="0"/>
                      </a:rPr>
                      <m:t>|</m:t>
                    </m:r>
                    <m:r>
                      <a:rPr lang="en-US" altLang="zh-SG" b="0" i="1" smtClean="0">
                        <a:latin typeface="Cambria Math" panose="02040503050406030204" pitchFamily="18" charset="0"/>
                      </a:rPr>
                      <m:t>𝑌</m:t>
                    </m:r>
                    <m:r>
                      <a:rPr lang="en-US" altLang="zh-SG" b="0" i="1" smtClean="0">
                        <a:latin typeface="Cambria Math" panose="02040503050406030204" pitchFamily="18" charset="0"/>
                      </a:rPr>
                      <m:t>)</m:t>
                    </m:r>
                  </m:oMath>
                </a14:m>
                <a:r>
                  <a:rPr lang="en-US" altLang="zh-SG"/>
                  <a:t>.</a:t>
                </a:r>
              </a:p>
              <a:p>
                <a:pPr lvl="1"/>
                <a:r>
                  <a:rPr lang="en-US" altLang="zh-SG"/>
                  <a:t>An </a:t>
                </a:r>
                <a:r>
                  <a:rPr lang="en-US" altLang="zh-CN"/>
                  <a:t>application</a:t>
                </a:r>
                <a:r>
                  <a:rPr lang="en-US" altLang="zh-SG"/>
                  <a:t> of unconditional generative model: content creation.</a:t>
                </a:r>
              </a:p>
              <a:p>
                <a:pPr lvl="1"/>
                <a:r>
                  <a:rPr lang="en-US" altLang="zh-SG"/>
                  <a:t>A toy example: generating a river – what path the river should take?</a:t>
                </a:r>
                <a:endParaRPr lang="zh-SG" altLang="en-US"/>
              </a:p>
            </p:txBody>
          </p:sp>
        </mc:Choice>
        <mc:Fallback xmlns="">
          <p:sp>
            <p:nvSpPr>
              <p:cNvPr id="3" name="Content Placeholder 2">
                <a:extLst>
                  <a:ext uri="{FF2B5EF4-FFF2-40B4-BE49-F238E27FC236}">
                    <a16:creationId xmlns:a16="http://schemas.microsoft.com/office/drawing/2014/main" id="{3A20A3ED-4AF4-AA5D-13CE-FFA212F301D9}"/>
                  </a:ext>
                </a:extLst>
              </p:cNvPr>
              <p:cNvSpPr>
                <a:spLocks noGrp="1" noRot="1" noChangeAspect="1" noMove="1" noResize="1" noEditPoints="1" noAdjustHandles="1" noChangeArrowheads="1" noChangeShapeType="1" noTextEdit="1"/>
              </p:cNvSpPr>
              <p:nvPr>
                <p:ph idx="1"/>
              </p:nvPr>
            </p:nvSpPr>
            <p:spPr>
              <a:blipFill>
                <a:blip r:embed="rId3"/>
                <a:stretch>
                  <a:fillRect t="-1269"/>
                </a:stretch>
              </a:blipFill>
            </p:spPr>
            <p:txBody>
              <a:bodyPr/>
              <a:lstStyle/>
              <a:p>
                <a:r>
                  <a:rPr lang="zh-SG" altLang="en-US">
                    <a:noFill/>
                  </a:rPr>
                  <a:t> </a:t>
                </a:r>
              </a:p>
            </p:txBody>
          </p:sp>
        </mc:Fallback>
      </mc:AlternateContent>
      <p:pic>
        <p:nvPicPr>
          <p:cNvPr id="5" name="Picture 4">
            <a:extLst>
              <a:ext uri="{FF2B5EF4-FFF2-40B4-BE49-F238E27FC236}">
                <a16:creationId xmlns:a16="http://schemas.microsoft.com/office/drawing/2014/main" id="{5A1C6183-D10A-8AC4-77ED-2931ABE3C417}"/>
              </a:ext>
            </a:extLst>
          </p:cNvPr>
          <p:cNvPicPr>
            <a:picLocks noChangeAspect="1"/>
          </p:cNvPicPr>
          <p:nvPr/>
        </p:nvPicPr>
        <p:blipFill>
          <a:blip r:embed="rId4"/>
          <a:stretch>
            <a:fillRect/>
          </a:stretch>
        </p:blipFill>
        <p:spPr>
          <a:xfrm>
            <a:off x="2850573" y="3902806"/>
            <a:ext cx="6490854" cy="2374022"/>
          </a:xfrm>
          <a:prstGeom prst="rect">
            <a:avLst/>
          </a:prstGeom>
        </p:spPr>
      </p:pic>
      <p:pic>
        <p:nvPicPr>
          <p:cNvPr id="6" name="Picture 5">
            <a:extLst>
              <a:ext uri="{FF2B5EF4-FFF2-40B4-BE49-F238E27FC236}">
                <a16:creationId xmlns:a16="http://schemas.microsoft.com/office/drawing/2014/main" id="{06170242-1020-58BA-14CF-5C7DA485D4F4}"/>
              </a:ext>
            </a:extLst>
          </p:cNvPr>
          <p:cNvPicPr>
            <a:picLocks noChangeAspect="1"/>
          </p:cNvPicPr>
          <p:nvPr/>
        </p:nvPicPr>
        <p:blipFill>
          <a:blip r:embed="rId5"/>
          <a:stretch>
            <a:fillRect/>
          </a:stretch>
        </p:blipFill>
        <p:spPr>
          <a:xfrm>
            <a:off x="1984664" y="4076762"/>
            <a:ext cx="8222672" cy="2026110"/>
          </a:xfrm>
          <a:prstGeom prst="rect">
            <a:avLst/>
          </a:prstGeom>
        </p:spPr>
      </p:pic>
    </p:spTree>
    <p:extLst>
      <p:ext uri="{BB962C8B-B14F-4D97-AF65-F5344CB8AC3E}">
        <p14:creationId xmlns:p14="http://schemas.microsoft.com/office/powerpoint/2010/main" val="418318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CFD45-8CC5-99FE-8544-D42E6D133AED}"/>
              </a:ext>
            </a:extLst>
          </p:cNvPr>
          <p:cNvSpPr>
            <a:spLocks noGrp="1"/>
          </p:cNvSpPr>
          <p:nvPr>
            <p:ph type="title"/>
          </p:nvPr>
        </p:nvSpPr>
        <p:spPr>
          <a:xfrm>
            <a:off x="838200" y="663432"/>
            <a:ext cx="10515600" cy="728950"/>
          </a:xfrm>
        </p:spPr>
        <p:txBody>
          <a:bodyPr/>
          <a:lstStyle/>
          <a:p>
            <a:r>
              <a:rPr lang="en-US" altLang="zh-SG"/>
              <a:t>Learning Generative Models: in General</a:t>
            </a:r>
            <a:endParaRPr lang="zh-SG" altLang="en-US"/>
          </a:p>
        </p:txBody>
      </p:sp>
      <p:sp>
        <p:nvSpPr>
          <p:cNvPr id="3" name="Content Placeholder 2">
            <a:extLst>
              <a:ext uri="{FF2B5EF4-FFF2-40B4-BE49-F238E27FC236}">
                <a16:creationId xmlns:a16="http://schemas.microsoft.com/office/drawing/2014/main" id="{450BE5E9-FAA0-451E-5B71-FFA54C167E5D}"/>
              </a:ext>
            </a:extLst>
          </p:cNvPr>
          <p:cNvSpPr>
            <a:spLocks noGrp="1"/>
          </p:cNvSpPr>
          <p:nvPr>
            <p:ph idx="1"/>
          </p:nvPr>
        </p:nvSpPr>
        <p:spPr>
          <a:xfrm>
            <a:off x="838200" y="4135581"/>
            <a:ext cx="10612582" cy="2209655"/>
          </a:xfrm>
        </p:spPr>
        <p:txBody>
          <a:bodyPr/>
          <a:lstStyle/>
          <a:p>
            <a:r>
              <a:rPr lang="en-US" altLang="zh-CN"/>
              <a:t>O</a:t>
            </a:r>
            <a:r>
              <a:rPr lang="en-US" altLang="zh-SG"/>
              <a:t>bjective of generative modeling:</a:t>
            </a:r>
          </a:p>
          <a:p>
            <a:pPr lvl="1"/>
            <a:r>
              <a:rPr lang="en-US" altLang="zh-SG"/>
              <a:t>A generator that produces synthetic data that </a:t>
            </a:r>
            <a:r>
              <a:rPr lang="en-US" altLang="zh-SG">
                <a:solidFill>
                  <a:schemeClr val="accent2">
                    <a:lumMod val="75000"/>
                  </a:schemeClr>
                </a:solidFill>
              </a:rPr>
              <a:t>looks like </a:t>
            </a:r>
            <a:r>
              <a:rPr lang="en-US" altLang="zh-SG"/>
              <a:t>the real data.</a:t>
            </a:r>
          </a:p>
          <a:p>
            <a:pPr lvl="1"/>
            <a:r>
              <a:rPr lang="en-US" altLang="zh-SG"/>
              <a:t>Synthetic data matches the real data in terms of certain marginal statistics, e.g., mean color, color variance, edge statistics.</a:t>
            </a:r>
          </a:p>
          <a:p>
            <a:pPr lvl="1"/>
            <a:r>
              <a:rPr lang="en-US" altLang="zh-SG"/>
              <a:t>Synthetic data has high probability under a density model fit to real data.</a:t>
            </a:r>
            <a:endParaRPr lang="zh-SG" altLang="en-US"/>
          </a:p>
        </p:txBody>
      </p:sp>
      <p:pic>
        <p:nvPicPr>
          <p:cNvPr id="5" name="Picture 4">
            <a:extLst>
              <a:ext uri="{FF2B5EF4-FFF2-40B4-BE49-F238E27FC236}">
                <a16:creationId xmlns:a16="http://schemas.microsoft.com/office/drawing/2014/main" id="{A7DFCDC7-46ED-DCF8-EE81-94F0069D99A9}"/>
              </a:ext>
            </a:extLst>
          </p:cNvPr>
          <p:cNvPicPr>
            <a:picLocks noChangeAspect="1"/>
          </p:cNvPicPr>
          <p:nvPr/>
        </p:nvPicPr>
        <p:blipFill>
          <a:blip r:embed="rId3"/>
          <a:stretch>
            <a:fillRect/>
          </a:stretch>
        </p:blipFill>
        <p:spPr>
          <a:xfrm>
            <a:off x="6029580" y="1465118"/>
            <a:ext cx="5324220" cy="2597726"/>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699682E9-79D6-D251-D7F6-F1925F7CB9C5}"/>
                  </a:ext>
                </a:extLst>
              </p:cNvPr>
              <p:cNvSpPr txBox="1">
                <a:spLocks/>
              </p:cNvSpPr>
              <p:nvPr/>
            </p:nvSpPr>
            <p:spPr>
              <a:xfrm>
                <a:off x="838200" y="1392381"/>
                <a:ext cx="5191380" cy="2743199"/>
              </a:xfrm>
              <a:prstGeom prst="rect">
                <a:avLst/>
              </a:prstGeom>
            </p:spPr>
            <p:txBody>
              <a:bodyPr vert="horz" lIns="91440" tIns="45720" rIns="91440" bIns="45720" rtlCol="0">
                <a:noAutofit/>
              </a:bodyPr>
              <a:lstStyle>
                <a:lvl1pPr marL="324000" indent="-324000" algn="l" defTabSz="914377" rtl="0" eaLnBrk="1" latinLnBrk="0" hangingPunct="1">
                  <a:lnSpc>
                    <a:spcPct val="100000"/>
                  </a:lnSpc>
                  <a:spcBef>
                    <a:spcPts val="600"/>
                  </a:spcBef>
                  <a:spcAft>
                    <a:spcPts val="600"/>
                  </a:spcAft>
                  <a:buFontTx/>
                  <a:buBlip>
                    <a:blip r:embed="rId4"/>
                  </a:buBlip>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324000" algn="l" defTabSz="914377" rtl="0" eaLnBrk="1" latinLnBrk="0" hangingPunct="1">
                  <a:lnSpc>
                    <a:spcPct val="100000"/>
                  </a:lnSpc>
                  <a:spcBef>
                    <a:spcPts val="0"/>
                  </a:spcBef>
                  <a:spcAft>
                    <a:spcPts val="600"/>
                  </a:spcAft>
                  <a:buFontTx/>
                  <a:buBlip>
                    <a:blip r:embed="rId4"/>
                  </a:buBlip>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Tx/>
                  <a:buBlip>
                    <a:blip r:embed="rId4"/>
                  </a:buBlip>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Tx/>
                  <a:buBlip>
                    <a:blip r:embed="rId4"/>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Tx/>
                  <a:buBlip>
                    <a:blip r:embed="rId4"/>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SG" sz="2200"/>
                  <a:t>Start with a training set of real images. Feed examples to a learner, which spits out a generator function.</a:t>
                </a:r>
              </a:p>
              <a:p>
                <a:r>
                  <a:rPr lang="en-US" altLang="zh-SG" sz="2200"/>
                  <a:t>Query the generator with a new, random </a:t>
                </a:r>
                <a14:m>
                  <m:oMath xmlns:m="http://schemas.openxmlformats.org/officeDocument/2006/math">
                    <m:r>
                      <a:rPr lang="en-US" altLang="zh-SG" sz="2200" i="1" smtClean="0">
                        <a:latin typeface="Cambria Math" panose="02040503050406030204" pitchFamily="18" charset="0"/>
                      </a:rPr>
                      <m:t>𝑧</m:t>
                    </m:r>
                  </m:oMath>
                </a14:m>
                <a:r>
                  <a:rPr lang="en-US" altLang="zh-SG" sz="2200"/>
                  <a:t>-vectors to produce novel outputs, a process called sampling from the model.</a:t>
                </a:r>
                <a:endParaRPr lang="zh-SG" altLang="en-US" sz="2200"/>
              </a:p>
            </p:txBody>
          </p:sp>
        </mc:Choice>
        <mc:Fallback xmlns="">
          <p:sp>
            <p:nvSpPr>
              <p:cNvPr id="6" name="Content Placeholder 2">
                <a:extLst>
                  <a:ext uri="{FF2B5EF4-FFF2-40B4-BE49-F238E27FC236}">
                    <a16:creationId xmlns:a16="http://schemas.microsoft.com/office/drawing/2014/main" id="{699682E9-79D6-D251-D7F6-F1925F7CB9C5}"/>
                  </a:ext>
                </a:extLst>
              </p:cNvPr>
              <p:cNvSpPr txBox="1">
                <a:spLocks noRot="1" noChangeAspect="1" noMove="1" noResize="1" noEditPoints="1" noAdjustHandles="1" noChangeArrowheads="1" noChangeShapeType="1" noTextEdit="1"/>
              </p:cNvSpPr>
              <p:nvPr/>
            </p:nvSpPr>
            <p:spPr>
              <a:xfrm>
                <a:off x="838200" y="1392381"/>
                <a:ext cx="5191380" cy="2743199"/>
              </a:xfrm>
              <a:prstGeom prst="rect">
                <a:avLst/>
              </a:prstGeom>
              <a:blipFill>
                <a:blip r:embed="rId5"/>
                <a:stretch>
                  <a:fillRect t="-1111" r="-4348"/>
                </a:stretch>
              </a:blipFill>
            </p:spPr>
            <p:txBody>
              <a:bodyPr/>
              <a:lstStyle/>
              <a:p>
                <a:r>
                  <a:rPr lang="zh-SG" altLang="en-US">
                    <a:noFill/>
                  </a:rPr>
                  <a:t> </a:t>
                </a:r>
              </a:p>
            </p:txBody>
          </p:sp>
        </mc:Fallback>
      </mc:AlternateContent>
    </p:spTree>
    <p:extLst>
      <p:ext uri="{BB962C8B-B14F-4D97-AF65-F5344CB8AC3E}">
        <p14:creationId xmlns:p14="http://schemas.microsoft.com/office/powerpoint/2010/main" val="20828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CFD45-8CC5-99FE-8544-D42E6D133AED}"/>
              </a:ext>
            </a:extLst>
          </p:cNvPr>
          <p:cNvSpPr>
            <a:spLocks noGrp="1"/>
          </p:cNvSpPr>
          <p:nvPr>
            <p:ph type="title"/>
          </p:nvPr>
        </p:nvSpPr>
        <p:spPr>
          <a:xfrm>
            <a:off x="838200" y="663432"/>
            <a:ext cx="10515600" cy="728950"/>
          </a:xfrm>
        </p:spPr>
        <p:txBody>
          <a:bodyPr/>
          <a:lstStyle/>
          <a:p>
            <a:r>
              <a:rPr lang="en-US" altLang="zh-SG"/>
              <a:t>Learning Generative Models: in General</a:t>
            </a:r>
            <a:endParaRPr lang="zh-SG" alt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0BE5E9-FAA0-451E-5B71-FFA54C167E5D}"/>
                  </a:ext>
                </a:extLst>
              </p:cNvPr>
              <p:cNvSpPr>
                <a:spLocks noGrp="1"/>
              </p:cNvSpPr>
              <p:nvPr>
                <p:ph idx="1"/>
              </p:nvPr>
            </p:nvSpPr>
            <p:spPr>
              <a:xfrm>
                <a:off x="838200" y="4135581"/>
                <a:ext cx="10612582" cy="2209655"/>
              </a:xfrm>
            </p:spPr>
            <p:txBody>
              <a:bodyPr/>
              <a:lstStyle/>
              <a:p>
                <a:pPr lvl="1"/>
                <a:r>
                  <a:rPr lang="en-US" altLang="zh-SG"/>
                  <a:t>Produce synthetic data that is </a:t>
                </a:r>
                <a:r>
                  <a:rPr lang="en-US" altLang="zh-SG">
                    <a:solidFill>
                      <a:schemeClr val="accent2">
                        <a:lumMod val="75000"/>
                      </a:schemeClr>
                    </a:solidFill>
                  </a:rPr>
                  <a:t>identically distributed </a:t>
                </a:r>
                <a:r>
                  <a:rPr lang="en-US" altLang="zh-SG"/>
                  <a:t>as the training data, i.e. </a:t>
                </a:r>
                <a14:m>
                  <m:oMath xmlns:m="http://schemas.openxmlformats.org/officeDocument/2006/math">
                    <m:acc>
                      <m:accPr>
                        <m:chr m:val="̂"/>
                        <m:ctrlPr>
                          <a:rPr lang="en-US" altLang="zh-SG" b="0" i="1" smtClean="0">
                            <a:latin typeface="Cambria Math" panose="02040503050406030204" pitchFamily="18" charset="0"/>
                          </a:rPr>
                        </m:ctrlPr>
                      </m:accPr>
                      <m:e>
                        <m:r>
                          <a:rPr lang="en-US" altLang="zh-SG" b="0" i="1" smtClean="0">
                            <a:latin typeface="Cambria Math" panose="02040503050406030204" pitchFamily="18" charset="0"/>
                          </a:rPr>
                          <m:t>𝑥</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oMath>
                </a14:m>
                <a:r>
                  <a:rPr lang="en-US" altLang="zh-SG"/>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oMath>
                </a14:m>
                <a:r>
                  <a:rPr lang="en-US" altLang="zh-SG"/>
                  <a:t> is the true process that produced the training data.</a:t>
                </a:r>
              </a:p>
              <a:p>
                <a:pPr lvl="1"/>
                <a:r>
                  <a:rPr lang="en-US" altLang="zh-SG"/>
                  <a:t>What would be an </a:t>
                </a:r>
                <a:r>
                  <a:rPr lang="en-US" altLang="zh-SG">
                    <a:solidFill>
                      <a:schemeClr val="accent2">
                        <a:lumMod val="75000"/>
                      </a:schemeClr>
                    </a:solidFill>
                  </a:rPr>
                  <a:t>intuitive approach </a:t>
                </a:r>
                <a:r>
                  <a:rPr lang="en-US" altLang="zh-SG"/>
                  <a:t>for this objective?</a:t>
                </a:r>
              </a:p>
              <a:p>
                <a:pPr lvl="1"/>
                <a:r>
                  <a:rPr lang="en-US" altLang="zh-SG"/>
                  <a:t>Memorize all the training examples and generates random draws from this memory! Why not?</a:t>
                </a:r>
                <a:endParaRPr lang="zh-SG" altLang="en-US"/>
              </a:p>
            </p:txBody>
          </p:sp>
        </mc:Choice>
        <mc:Fallback xmlns="">
          <p:sp>
            <p:nvSpPr>
              <p:cNvPr id="3" name="Content Placeholder 2">
                <a:extLst>
                  <a:ext uri="{FF2B5EF4-FFF2-40B4-BE49-F238E27FC236}">
                    <a16:creationId xmlns:a16="http://schemas.microsoft.com/office/drawing/2014/main" id="{450BE5E9-FAA0-451E-5B71-FFA54C167E5D}"/>
                  </a:ext>
                </a:extLst>
              </p:cNvPr>
              <p:cNvSpPr>
                <a:spLocks noGrp="1" noRot="1" noChangeAspect="1" noMove="1" noResize="1" noEditPoints="1" noAdjustHandles="1" noChangeArrowheads="1" noChangeShapeType="1" noTextEdit="1"/>
              </p:cNvSpPr>
              <p:nvPr>
                <p:ph idx="1"/>
              </p:nvPr>
            </p:nvSpPr>
            <p:spPr>
              <a:xfrm>
                <a:off x="838200" y="4135581"/>
                <a:ext cx="10612582" cy="2209655"/>
              </a:xfrm>
              <a:blipFill>
                <a:blip r:embed="rId3"/>
                <a:stretch>
                  <a:fillRect t="-1928" r="-1149" b="-275"/>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A7DFCDC7-46ED-DCF8-EE81-94F0069D99A9}"/>
              </a:ext>
            </a:extLst>
          </p:cNvPr>
          <p:cNvPicPr>
            <a:picLocks noChangeAspect="1"/>
          </p:cNvPicPr>
          <p:nvPr/>
        </p:nvPicPr>
        <p:blipFill>
          <a:blip r:embed="rId4"/>
          <a:stretch>
            <a:fillRect/>
          </a:stretch>
        </p:blipFill>
        <p:spPr>
          <a:xfrm>
            <a:off x="3433890" y="1465118"/>
            <a:ext cx="5324220" cy="2597726"/>
          </a:xfrm>
          <a:prstGeom prst="rect">
            <a:avLst/>
          </a:prstGeom>
        </p:spPr>
      </p:pic>
    </p:spTree>
    <p:extLst>
      <p:ext uri="{BB962C8B-B14F-4D97-AF65-F5344CB8AC3E}">
        <p14:creationId xmlns:p14="http://schemas.microsoft.com/office/powerpoint/2010/main" val="248180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C47CD-7C30-A8F7-1D8E-C15D753740F9}"/>
              </a:ext>
            </a:extLst>
          </p:cNvPr>
          <p:cNvSpPr>
            <a:spLocks noGrp="1"/>
          </p:cNvSpPr>
          <p:nvPr>
            <p:ph type="title"/>
          </p:nvPr>
        </p:nvSpPr>
        <p:spPr/>
        <p:txBody>
          <a:bodyPr/>
          <a:lstStyle/>
          <a:p>
            <a:r>
              <a:rPr lang="en-US" altLang="zh-SG"/>
              <a:t>Learning Data Generators: The Approaches</a:t>
            </a:r>
            <a:endParaRPr lang="zh-SG" alt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532CB1-25A1-AAEC-FDE3-791D29550046}"/>
                  </a:ext>
                </a:extLst>
              </p:cNvPr>
              <p:cNvSpPr>
                <a:spLocks noGrp="1"/>
              </p:cNvSpPr>
              <p:nvPr>
                <p:ph idx="1"/>
              </p:nvPr>
            </p:nvSpPr>
            <p:spPr>
              <a:xfrm>
                <a:off x="838200" y="1543051"/>
                <a:ext cx="10515600" cy="1439140"/>
              </a:xfrm>
            </p:spPr>
            <p:txBody>
              <a:bodyPr/>
              <a:lstStyle/>
              <a:p>
                <a:r>
                  <a:rPr lang="en-US" altLang="zh-SG" sz="2400"/>
                  <a:t>Direct approach: learn a function that generates data directly: </a:t>
                </a:r>
                <a14:m>
                  <m:oMath xmlns:m="http://schemas.openxmlformats.org/officeDocument/2006/math">
                    <m:r>
                      <a:rPr lang="en-US" altLang="zh-SG" sz="2400" b="0" i="1" smtClean="0">
                        <a:latin typeface="Cambria Math" panose="02040503050406030204" pitchFamily="18" charset="0"/>
                      </a:rPr>
                      <m:t>𝐺</m:t>
                    </m:r>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𝒵</m:t>
                    </m:r>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𝒳</m:t>
                    </m:r>
                  </m:oMath>
                </a14:m>
                <a:r>
                  <a:rPr lang="en-US" altLang="zh-SG" sz="2400"/>
                  <a:t>.</a:t>
                </a:r>
              </a:p>
              <a:p>
                <a:r>
                  <a:rPr lang="en-US" altLang="zh-SG" sz="2400"/>
                  <a:t>Indirect approach: learn a function </a:t>
                </a:r>
                <a14:m>
                  <m:oMath xmlns:m="http://schemas.openxmlformats.org/officeDocument/2006/math">
                    <m:r>
                      <a:rPr lang="en-US" altLang="zh-SG" sz="2400" b="0" i="1" smtClean="0">
                        <a:latin typeface="Cambria Math" panose="02040503050406030204" pitchFamily="18" charset="0"/>
                      </a:rPr>
                      <m:t>𝐸</m:t>
                    </m:r>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𝒳</m:t>
                    </m:r>
                    <m:r>
                      <a:rPr lang="en-US" altLang="zh-SG" sz="2400" b="0" i="1" smtClean="0">
                        <a:latin typeface="Cambria Math" panose="02040503050406030204" pitchFamily="18" charset="0"/>
                      </a:rPr>
                      <m:t>→</m:t>
                    </m:r>
                    <m:r>
                      <a:rPr lang="en-US" altLang="zh-SG" sz="2400" b="0" i="1" smtClean="0">
                        <a:latin typeface="Cambria Math" panose="02040503050406030204" pitchFamily="18" charset="0"/>
                        <a:ea typeface="Cambria Math" panose="02040503050406030204" pitchFamily="18" charset="0"/>
                      </a:rPr>
                      <m:t>ℝ</m:t>
                    </m:r>
                  </m:oMath>
                </a14:m>
                <a:r>
                  <a:rPr lang="zh-SG" altLang="en-US" sz="2400"/>
                  <a:t> </a:t>
                </a:r>
                <a:r>
                  <a:rPr lang="en-US" altLang="zh-SG" sz="2400"/>
                  <a:t>that scores data, generate samples by finding values for </a:t>
                </a:r>
                <a14:m>
                  <m:oMath xmlns:m="http://schemas.openxmlformats.org/officeDocument/2006/math">
                    <m:r>
                      <a:rPr lang="en-US" altLang="zh-SG" sz="2400" b="0" i="1" smtClean="0">
                        <a:latin typeface="Cambria Math" panose="02040503050406030204" pitchFamily="18" charset="0"/>
                      </a:rPr>
                      <m:t>𝑥</m:t>
                    </m:r>
                  </m:oMath>
                </a14:m>
                <a:r>
                  <a:rPr lang="zh-SG" altLang="en-US" sz="2400"/>
                  <a:t> </a:t>
                </a:r>
                <a:r>
                  <a:rPr lang="en-US" altLang="zh-SG" sz="2400"/>
                  <a:t>that score highly under this function.</a:t>
                </a:r>
                <a:endParaRPr lang="zh-SG" altLang="en-US" sz="2400"/>
              </a:p>
            </p:txBody>
          </p:sp>
        </mc:Choice>
        <mc:Fallback xmlns="">
          <p:sp>
            <p:nvSpPr>
              <p:cNvPr id="3" name="Content Placeholder 2">
                <a:extLst>
                  <a:ext uri="{FF2B5EF4-FFF2-40B4-BE49-F238E27FC236}">
                    <a16:creationId xmlns:a16="http://schemas.microsoft.com/office/drawing/2014/main" id="{F9532CB1-25A1-AAEC-FDE3-791D29550046}"/>
                  </a:ext>
                </a:extLst>
              </p:cNvPr>
              <p:cNvSpPr>
                <a:spLocks noGrp="1" noRot="1" noChangeAspect="1" noMove="1" noResize="1" noEditPoints="1" noAdjustHandles="1" noChangeArrowheads="1" noChangeShapeType="1" noTextEdit="1"/>
              </p:cNvSpPr>
              <p:nvPr>
                <p:ph idx="1"/>
              </p:nvPr>
            </p:nvSpPr>
            <p:spPr>
              <a:xfrm>
                <a:off x="838200" y="1543051"/>
                <a:ext cx="10515600" cy="1439140"/>
              </a:xfrm>
              <a:blipFill>
                <a:blip r:embed="rId3"/>
                <a:stretch>
                  <a:fillRect t="-2966" b="-3390"/>
                </a:stretch>
              </a:blipFill>
            </p:spPr>
            <p:txBody>
              <a:bodyPr/>
              <a:lstStyle/>
              <a:p>
                <a:r>
                  <a:rPr lang="zh-SG" altLang="en-US">
                    <a:noFill/>
                  </a:rPr>
                  <a:t> </a:t>
                </a:r>
              </a:p>
            </p:txBody>
          </p:sp>
        </mc:Fallback>
      </mc:AlternateContent>
      <p:pic>
        <p:nvPicPr>
          <p:cNvPr id="5" name="Picture 4">
            <a:extLst>
              <a:ext uri="{FF2B5EF4-FFF2-40B4-BE49-F238E27FC236}">
                <a16:creationId xmlns:a16="http://schemas.microsoft.com/office/drawing/2014/main" id="{21212CDA-3AB2-BADD-D6CA-10467ECB2F97}"/>
              </a:ext>
            </a:extLst>
          </p:cNvPr>
          <p:cNvPicPr>
            <a:picLocks noChangeAspect="1"/>
          </p:cNvPicPr>
          <p:nvPr/>
        </p:nvPicPr>
        <p:blipFill>
          <a:blip r:embed="rId4"/>
          <a:stretch>
            <a:fillRect/>
          </a:stretch>
        </p:blipFill>
        <p:spPr>
          <a:xfrm>
            <a:off x="3162300" y="3221882"/>
            <a:ext cx="5867400" cy="3261346"/>
          </a:xfrm>
          <a:prstGeom prst="rect">
            <a:avLst/>
          </a:prstGeom>
        </p:spPr>
      </p:pic>
      <p:pic>
        <p:nvPicPr>
          <p:cNvPr id="4" name="Picture 3">
            <a:extLst>
              <a:ext uri="{FF2B5EF4-FFF2-40B4-BE49-F238E27FC236}">
                <a16:creationId xmlns:a16="http://schemas.microsoft.com/office/drawing/2014/main" id="{2C610A8E-609B-CF03-F88D-09C5D39E3AD2}"/>
              </a:ext>
            </a:extLst>
          </p:cNvPr>
          <p:cNvPicPr>
            <a:picLocks noChangeAspect="1"/>
          </p:cNvPicPr>
          <p:nvPr/>
        </p:nvPicPr>
        <p:blipFill>
          <a:blip r:embed="rId5"/>
          <a:stretch>
            <a:fillRect/>
          </a:stretch>
        </p:blipFill>
        <p:spPr>
          <a:xfrm>
            <a:off x="3044168" y="3221882"/>
            <a:ext cx="6103664" cy="3261346"/>
          </a:xfrm>
          <a:prstGeom prst="rect">
            <a:avLst/>
          </a:prstGeom>
        </p:spPr>
      </p:pic>
    </p:spTree>
    <p:extLst>
      <p:ext uri="{BB962C8B-B14F-4D97-AF65-F5344CB8AC3E}">
        <p14:creationId xmlns:p14="http://schemas.microsoft.com/office/powerpoint/2010/main" val="138773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A24FB-E3EB-9B8E-9479-723A4D14D385}"/>
              </a:ext>
            </a:extLst>
          </p:cNvPr>
          <p:cNvSpPr>
            <a:spLocks noGrp="1"/>
          </p:cNvSpPr>
          <p:nvPr>
            <p:ph type="title"/>
          </p:nvPr>
        </p:nvSpPr>
        <p:spPr/>
        <p:txBody>
          <a:bodyPr/>
          <a:lstStyle/>
          <a:p>
            <a:r>
              <a:rPr lang="en-US" altLang="zh-SG" sz="3200"/>
              <a:t>Learning Generative Models via Density Models</a:t>
            </a:r>
            <a:endParaRPr lang="zh-SG" altLang="en-US" sz="32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90D2CF-5246-EBA0-CC21-58E318122C2A}"/>
                  </a:ext>
                </a:extLst>
              </p:cNvPr>
              <p:cNvSpPr>
                <a:spLocks noGrp="1"/>
              </p:cNvSpPr>
              <p:nvPr>
                <p:ph idx="1"/>
              </p:nvPr>
            </p:nvSpPr>
            <p:spPr>
              <a:xfrm>
                <a:off x="838200" y="1543051"/>
                <a:ext cx="10515600" cy="2634094"/>
              </a:xfrm>
            </p:spPr>
            <p:txBody>
              <a:bodyPr/>
              <a:lstStyle/>
              <a:p>
                <a:r>
                  <a:rPr lang="en-US" altLang="zh-CN"/>
                  <a:t>O</a:t>
                </a:r>
                <a:r>
                  <a:rPr lang="en-US" altLang="zh-SG"/>
                  <a:t>bjective of generative modeling:</a:t>
                </a:r>
              </a:p>
              <a:p>
                <a:pPr lvl="1"/>
                <a:r>
                  <a:rPr lang="en-US" altLang="zh-SG"/>
                  <a:t>A generator produces synthetic data that </a:t>
                </a:r>
                <a:r>
                  <a:rPr lang="en-US" altLang="zh-SG">
                    <a:solidFill>
                      <a:schemeClr val="accent2">
                        <a:lumMod val="75000"/>
                      </a:schemeClr>
                    </a:solidFill>
                  </a:rPr>
                  <a:t>looks like </a:t>
                </a:r>
                <a:r>
                  <a:rPr lang="en-US" altLang="zh-SG"/>
                  <a:t>the real data: synthetic data has </a:t>
                </a:r>
                <a:r>
                  <a:rPr lang="en-US" altLang="zh-SG">
                    <a:solidFill>
                      <a:schemeClr val="accent2">
                        <a:lumMod val="75000"/>
                      </a:schemeClr>
                    </a:solidFill>
                  </a:rPr>
                  <a:t>high probability under a density model </a:t>
                </a:r>
                <a:r>
                  <a:rPr lang="en-US" altLang="zh-SG"/>
                  <a:t>fit to real data.</a:t>
                </a:r>
              </a:p>
              <a:p>
                <a:pPr lvl="1"/>
                <a:r>
                  <a:rPr lang="en-US" altLang="zh-SG"/>
                  <a:t>Produce synthetic data that is </a:t>
                </a:r>
                <a:r>
                  <a:rPr lang="en-US" altLang="zh-SG">
                    <a:solidFill>
                      <a:schemeClr val="accent2">
                        <a:lumMod val="75000"/>
                      </a:schemeClr>
                    </a:solidFill>
                  </a:rPr>
                  <a:t>identically distributed </a:t>
                </a:r>
                <a:r>
                  <a:rPr lang="en-US" altLang="zh-SG"/>
                  <a:t>as the training data, i.e. </a:t>
                </a:r>
                <a14:m>
                  <m:oMath xmlns:m="http://schemas.openxmlformats.org/officeDocument/2006/math">
                    <m:acc>
                      <m:accPr>
                        <m:chr m:val="̂"/>
                        <m:ctrlPr>
                          <a:rPr lang="en-US" altLang="zh-SG" b="0" i="1" smtClean="0">
                            <a:latin typeface="Cambria Math" panose="02040503050406030204" pitchFamily="18" charset="0"/>
                          </a:rPr>
                        </m:ctrlPr>
                      </m:accPr>
                      <m:e>
                        <m:r>
                          <a:rPr lang="en-US" altLang="zh-SG" b="0" i="1" smtClean="0">
                            <a:latin typeface="Cambria Math" panose="02040503050406030204" pitchFamily="18" charset="0"/>
                          </a:rPr>
                          <m:t>𝑥</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𝑑𝑎𝑡𝑎</m:t>
                        </m:r>
                      </m:sub>
                    </m:sSub>
                  </m:oMath>
                </a14:m>
                <a:r>
                  <a:rPr lang="en-US" altLang="zh-SG"/>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oMath>
                </a14:m>
                <a:r>
                  <a:rPr lang="en-US" altLang="zh-SG"/>
                  <a:t> is the true process that produced the training data.</a:t>
                </a:r>
              </a:p>
              <a:p>
                <a:pPr lvl="1"/>
                <a:r>
                  <a:rPr lang="en-US" altLang="zh-CN"/>
                  <a:t>Using density model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𝜃</m:t>
                        </m:r>
                      </m:sub>
                    </m:sSub>
                  </m:oMath>
                </a14:m>
                <a:r>
                  <a:rPr lang="en-US" altLang="zh-CN"/>
                  <a:t> to get close to </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oMath>
                </a14:m>
                <a:r>
                  <a:rPr lang="en-US" altLang="zh-SG"/>
                  <a:t>.</a:t>
                </a:r>
                <a:endParaRPr lang="zh-SG" altLang="en-US"/>
              </a:p>
            </p:txBody>
          </p:sp>
        </mc:Choice>
        <mc:Fallback xmlns="">
          <p:sp>
            <p:nvSpPr>
              <p:cNvPr id="3" name="Content Placeholder 2">
                <a:extLst>
                  <a:ext uri="{FF2B5EF4-FFF2-40B4-BE49-F238E27FC236}">
                    <a16:creationId xmlns:a16="http://schemas.microsoft.com/office/drawing/2014/main" id="{F590D2CF-5246-EBA0-CC21-58E318122C2A}"/>
                  </a:ext>
                </a:extLst>
              </p:cNvPr>
              <p:cNvSpPr>
                <a:spLocks noGrp="1" noRot="1" noChangeAspect="1" noMove="1" noResize="1" noEditPoints="1" noAdjustHandles="1" noChangeArrowheads="1" noChangeShapeType="1" noTextEdit="1"/>
              </p:cNvSpPr>
              <p:nvPr>
                <p:ph idx="1"/>
              </p:nvPr>
            </p:nvSpPr>
            <p:spPr>
              <a:xfrm>
                <a:off x="838200" y="1543051"/>
                <a:ext cx="10515600" cy="2634094"/>
              </a:xfrm>
              <a:blipFill>
                <a:blip r:embed="rId2"/>
                <a:stretch>
                  <a:fillRect t="-2315" r="-1971" b="-3241"/>
                </a:stretch>
              </a:blipFill>
            </p:spPr>
            <p:txBody>
              <a:bodyPr/>
              <a:lstStyle/>
              <a:p>
                <a:r>
                  <a:rPr lang="zh-SG" altLang="en-US">
                    <a:noFill/>
                  </a:rPr>
                  <a:t> </a:t>
                </a:r>
              </a:p>
            </p:txBody>
          </p:sp>
        </mc:Fallback>
      </mc:AlternateContent>
      <p:pic>
        <p:nvPicPr>
          <p:cNvPr id="4" name="Picture 3">
            <a:extLst>
              <a:ext uri="{FF2B5EF4-FFF2-40B4-BE49-F238E27FC236}">
                <a16:creationId xmlns:a16="http://schemas.microsoft.com/office/drawing/2014/main" id="{D076E8A5-9D67-92F5-5145-AF293DDA841E}"/>
              </a:ext>
            </a:extLst>
          </p:cNvPr>
          <p:cNvPicPr>
            <a:picLocks noChangeAspect="1"/>
          </p:cNvPicPr>
          <p:nvPr/>
        </p:nvPicPr>
        <p:blipFill>
          <a:blip r:embed="rId3"/>
          <a:stretch>
            <a:fillRect/>
          </a:stretch>
        </p:blipFill>
        <p:spPr>
          <a:xfrm>
            <a:off x="3498635" y="4284661"/>
            <a:ext cx="5194730" cy="2060576"/>
          </a:xfrm>
          <a:prstGeom prst="rect">
            <a:avLst/>
          </a:prstGeom>
        </p:spPr>
      </p:pic>
    </p:spTree>
    <p:extLst>
      <p:ext uri="{BB962C8B-B14F-4D97-AF65-F5344CB8AC3E}">
        <p14:creationId xmlns:p14="http://schemas.microsoft.com/office/powerpoint/2010/main" val="127751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C018A-9281-F420-CEB5-A16737D370E9}"/>
              </a:ext>
            </a:extLst>
          </p:cNvPr>
          <p:cNvSpPr>
            <a:spLocks noGrp="1"/>
          </p:cNvSpPr>
          <p:nvPr>
            <p:ph type="title"/>
          </p:nvPr>
        </p:nvSpPr>
        <p:spPr/>
        <p:txBody>
          <a:bodyPr/>
          <a:lstStyle/>
          <a:p>
            <a:r>
              <a:rPr lang="en-US" altLang="zh-SG" sz="3200"/>
              <a:t>Learning Generative Models via Density Models</a:t>
            </a:r>
            <a:endParaRPr lang="zh-SG" altLang="en-US" sz="32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14E127-5AD4-FC6E-1812-56977A7E8A85}"/>
                  </a:ext>
                </a:extLst>
              </p:cNvPr>
              <p:cNvSpPr>
                <a:spLocks noGrp="1"/>
              </p:cNvSpPr>
              <p:nvPr>
                <p:ph idx="1"/>
              </p:nvPr>
            </p:nvSpPr>
            <p:spPr>
              <a:xfrm>
                <a:off x="838200" y="1543051"/>
                <a:ext cx="10515600" cy="2270413"/>
              </a:xfrm>
            </p:spPr>
            <p:txBody>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𝜃</m:t>
                        </m:r>
                      </m:sub>
                    </m:sSub>
                    <m:r>
                      <a:rPr lang="en-US" altLang="zh-CN" b="0" i="0" smtClean="0">
                        <a:latin typeface="Cambria Math" panose="02040503050406030204" pitchFamily="18" charset="0"/>
                      </a:rPr>
                      <m:t> ~ </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oMath>
                </a14:m>
                <a:r>
                  <a:rPr lang="en-US" altLang="zh-SG"/>
                  <a:t>: how to measure the closeness between these two?</a:t>
                </a:r>
              </a:p>
              <a:p>
                <a:pPr lvl="1"/>
                <a:r>
                  <a:rPr lang="en-US" altLang="zh-SG"/>
                  <a:t>Define a divergence </a:t>
                </a:r>
                <a14:m>
                  <m:oMath xmlns:m="http://schemas.openxmlformats.org/officeDocument/2006/math">
                    <m:r>
                      <a:rPr lang="en-US" altLang="zh-SG" b="0" i="1" smtClean="0">
                        <a:latin typeface="Cambria Math" panose="02040503050406030204" pitchFamily="18" charset="0"/>
                      </a:rPr>
                      <m:t>𝐷</m:t>
                    </m:r>
                    <m:r>
                      <a:rPr lang="en-US" altLang="zh-SG"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r>
                      <a:rPr lang="en-US" altLang="zh-CN" b="0" i="0" smtClean="0">
                        <a:latin typeface="Cambria Math" panose="02040503050406030204" pitchFamily="18" charset="0"/>
                      </a:rPr>
                      <m:t>,</m:t>
                    </m:r>
                    <m:r>
                      <a:rPr lang="en-US" altLang="zh-CN"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r>
                      <a:rPr lang="en-US" altLang="zh-SG" b="0" i="1" smtClean="0">
                        <a:latin typeface="Cambria Math" panose="02040503050406030204" pitchFamily="18" charset="0"/>
                      </a:rPr>
                      <m:t>)</m:t>
                    </m:r>
                  </m:oMath>
                </a14:m>
                <a:r>
                  <a:rPr lang="en-US" altLang="zh-SG"/>
                  <a:t> and solve for </a:t>
                </a:r>
                <a14:m>
                  <m:oMath xmlns:m="http://schemas.openxmlformats.org/officeDocument/2006/math">
                    <m:func>
                      <m:funcPr>
                        <m:ctrlPr>
                          <a:rPr lang="en-US" altLang="zh-SG" b="0" i="1" smtClean="0">
                            <a:latin typeface="Cambria Math" panose="02040503050406030204" pitchFamily="18" charset="0"/>
                          </a:rPr>
                        </m:ctrlPr>
                      </m:funcPr>
                      <m:fName>
                        <m:sSub>
                          <m:sSubPr>
                            <m:ctrlPr>
                              <a:rPr lang="en-US" altLang="zh-SG" b="0" i="1" smtClean="0">
                                <a:latin typeface="Cambria Math" panose="02040503050406030204" pitchFamily="18" charset="0"/>
                              </a:rPr>
                            </m:ctrlPr>
                          </m:sSubPr>
                          <m:e>
                            <m:r>
                              <m:rPr>
                                <m:sty m:val="p"/>
                              </m:rPr>
                              <a:rPr lang="en-US" altLang="zh-SG" b="0" i="0" smtClean="0">
                                <a:latin typeface="Cambria Math" panose="02040503050406030204" pitchFamily="18" charset="0"/>
                              </a:rPr>
                              <m:t>arg</m:t>
                            </m:r>
                          </m:e>
                          <m:sub>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𝑝</m:t>
                                </m:r>
                              </m:e>
                              <m:sub>
                                <m:r>
                                  <a:rPr lang="en-US" altLang="zh-SG" b="0" i="1" smtClean="0">
                                    <a:latin typeface="Cambria Math" panose="02040503050406030204" pitchFamily="18" charset="0"/>
                                  </a:rPr>
                                  <m:t>𝜃</m:t>
                                </m:r>
                              </m:sub>
                            </m:sSub>
                          </m:sub>
                        </m:sSub>
                      </m:fName>
                      <m:e>
                        <m:func>
                          <m:funcPr>
                            <m:ctrlPr>
                              <a:rPr lang="en-US" altLang="zh-SG" b="0" i="1" smtClean="0">
                                <a:latin typeface="Cambria Math" panose="02040503050406030204" pitchFamily="18" charset="0"/>
                              </a:rPr>
                            </m:ctrlPr>
                          </m:funcPr>
                          <m:fName>
                            <m:r>
                              <m:rPr>
                                <m:sty m:val="p"/>
                              </m:rPr>
                              <a:rPr lang="en-US" altLang="zh-SG" b="0" i="0" smtClean="0">
                                <a:latin typeface="Cambria Math" panose="02040503050406030204" pitchFamily="18" charset="0"/>
                              </a:rPr>
                              <m:t>min</m:t>
                            </m:r>
                          </m:fName>
                          <m:e>
                            <m:r>
                              <a:rPr lang="en-US" altLang="zh-SG" i="1">
                                <a:latin typeface="Cambria Math" panose="02040503050406030204" pitchFamily="18" charset="0"/>
                              </a:rPr>
                              <m:t>𝐷</m:t>
                            </m:r>
                            <m:r>
                              <a:rPr lang="en-US" altLang="zh-SG"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r>
                              <a:rPr lang="en-US" altLang="zh-SG" i="1">
                                <a:latin typeface="Cambria Math" panose="02040503050406030204" pitchFamily="18" charset="0"/>
                              </a:rPr>
                              <m:t>)</m:t>
                            </m:r>
                          </m:e>
                        </m:func>
                      </m:e>
                    </m:func>
                  </m:oMath>
                </a14:m>
                <a:r>
                  <a:rPr lang="en-US" altLang="zh-SG"/>
                  <a:t>.</a:t>
                </a:r>
              </a:p>
              <a:p>
                <a:pPr lvl="1"/>
                <a:r>
                  <a:rPr lang="en-US" altLang="zh-SG"/>
                  <a:t>Problem! What is </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𝑑𝑎𝑡𝑎</m:t>
                        </m:r>
                      </m:sub>
                    </m:sSub>
                  </m:oMath>
                </a14:m>
                <a:r>
                  <a:rPr lang="zh-SG" altLang="en-US"/>
                  <a:t> </a:t>
                </a:r>
                <a:r>
                  <a:rPr lang="en-US" altLang="zh-SG"/>
                  <a:t>given only samples </a:t>
                </a:r>
                <a14:m>
                  <m:oMath xmlns:m="http://schemas.openxmlformats.org/officeDocument/2006/math">
                    <m:r>
                      <a:rPr lang="en-US" altLang="zh-SG" b="0" i="1" smtClean="0">
                        <a:latin typeface="Cambria Math" panose="02040503050406030204" pitchFamily="18" charset="0"/>
                      </a:rPr>
                      <m:t>𝑥</m:t>
                    </m:r>
                    <m:r>
                      <a:rPr lang="en-US" altLang="zh-SG" b="0" i="1" smtClean="0">
                        <a:latin typeface="Cambria Math" panose="02040503050406030204" pitchFamily="18" charset="0"/>
                      </a:rPr>
                      <m:t>~</m:t>
                    </m:r>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𝑝</m:t>
                        </m:r>
                      </m:e>
                      <m:sub>
                        <m:r>
                          <a:rPr lang="en-US" altLang="zh-SG" b="0" i="1" smtClean="0">
                            <a:latin typeface="Cambria Math" panose="02040503050406030204" pitchFamily="18" charset="0"/>
                          </a:rPr>
                          <m:t>𝑑𝑎𝑡𝑎</m:t>
                        </m:r>
                      </m:sub>
                    </m:sSub>
                  </m:oMath>
                </a14:m>
                <a:r>
                  <a:rPr lang="en-US" altLang="zh-SG"/>
                  <a:t>?</a:t>
                </a:r>
              </a:p>
              <a:p>
                <a:pPr lvl="1"/>
                <a:r>
                  <a:rPr lang="en-US" altLang="zh-SG"/>
                  <a:t>A distance measurement while only accessing samples: the </a:t>
                </a:r>
                <a:r>
                  <a:rPr lang="en-US" altLang="zh-SG" err="1"/>
                  <a:t>Kullback-Leibler</a:t>
                </a:r>
                <a:r>
                  <a:rPr lang="en-US" altLang="zh-SG"/>
                  <a:t> (KL) divergence. Mathematically we obtain optimal </a:t>
                </a:r>
                <a14:m>
                  <m:oMath xmlns:m="http://schemas.openxmlformats.org/officeDocument/2006/math">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𝑝</m:t>
                        </m:r>
                      </m:e>
                      <m:sub>
                        <m:r>
                          <a:rPr lang="en-US" altLang="zh-SG" b="0" i="1" smtClean="0">
                            <a:latin typeface="Cambria Math" panose="02040503050406030204" pitchFamily="18" charset="0"/>
                          </a:rPr>
                          <m:t>𝜃</m:t>
                        </m:r>
                      </m:sub>
                    </m:sSub>
                  </m:oMath>
                </a14:m>
                <a:r>
                  <a:rPr lang="zh-SG" altLang="en-US"/>
                  <a:t> </a:t>
                </a:r>
                <a:r>
                  <a:rPr lang="en-US" altLang="zh-SG"/>
                  <a:t>as:</a:t>
                </a:r>
                <a:endParaRPr lang="zh-SG" altLang="en-US"/>
              </a:p>
            </p:txBody>
          </p:sp>
        </mc:Choice>
        <mc:Fallback xmlns="">
          <p:sp>
            <p:nvSpPr>
              <p:cNvPr id="3" name="Content Placeholder 2">
                <a:extLst>
                  <a:ext uri="{FF2B5EF4-FFF2-40B4-BE49-F238E27FC236}">
                    <a16:creationId xmlns:a16="http://schemas.microsoft.com/office/drawing/2014/main" id="{0D14E127-5AD4-FC6E-1812-56977A7E8A85}"/>
                  </a:ext>
                </a:extLst>
              </p:cNvPr>
              <p:cNvSpPr>
                <a:spLocks noGrp="1" noRot="1" noChangeAspect="1" noMove="1" noResize="1" noEditPoints="1" noAdjustHandles="1" noChangeArrowheads="1" noChangeShapeType="1" noTextEdit="1"/>
              </p:cNvSpPr>
              <p:nvPr>
                <p:ph idx="1"/>
              </p:nvPr>
            </p:nvSpPr>
            <p:spPr>
              <a:xfrm>
                <a:off x="838200" y="1543051"/>
                <a:ext cx="10515600" cy="2270413"/>
              </a:xfrm>
              <a:blipFill>
                <a:blip r:embed="rId2"/>
                <a:stretch>
                  <a:fillRect t="-2681" b="-5094"/>
                </a:stretch>
              </a:blipFill>
            </p:spPr>
            <p:txBody>
              <a:bodyPr/>
              <a:lstStyle/>
              <a:p>
                <a:r>
                  <a:rPr lang="zh-SG" altLang="en-US">
                    <a:noFill/>
                  </a:rPr>
                  <a:t> </a:t>
                </a:r>
              </a:p>
            </p:txBody>
          </p:sp>
        </mc:Fallback>
      </mc:AlternateContent>
      <p:pic>
        <p:nvPicPr>
          <p:cNvPr id="5" name="Picture 4">
            <a:extLst>
              <a:ext uri="{FF2B5EF4-FFF2-40B4-BE49-F238E27FC236}">
                <a16:creationId xmlns:a16="http://schemas.microsoft.com/office/drawing/2014/main" id="{4BAF9F7F-162C-BD21-C500-5DDF3BD7591E}"/>
              </a:ext>
            </a:extLst>
          </p:cNvPr>
          <p:cNvPicPr>
            <a:picLocks noChangeAspect="1"/>
          </p:cNvPicPr>
          <p:nvPr/>
        </p:nvPicPr>
        <p:blipFill rotWithShape="1">
          <a:blip r:embed="rId3"/>
          <a:srcRect b="32833"/>
          <a:stretch/>
        </p:blipFill>
        <p:spPr>
          <a:xfrm>
            <a:off x="2319595" y="3813464"/>
            <a:ext cx="7386556" cy="2109883"/>
          </a:xfrm>
          <a:prstGeom prst="rect">
            <a:avLst/>
          </a:prstGeom>
        </p:spPr>
      </p:pic>
      <p:pic>
        <p:nvPicPr>
          <p:cNvPr id="6" name="Picture 5">
            <a:extLst>
              <a:ext uri="{FF2B5EF4-FFF2-40B4-BE49-F238E27FC236}">
                <a16:creationId xmlns:a16="http://schemas.microsoft.com/office/drawing/2014/main" id="{2A2EA90A-0044-578B-530C-BEFB1B490E70}"/>
              </a:ext>
            </a:extLst>
          </p:cNvPr>
          <p:cNvPicPr>
            <a:picLocks noChangeAspect="1"/>
          </p:cNvPicPr>
          <p:nvPr/>
        </p:nvPicPr>
        <p:blipFill rotWithShape="1">
          <a:blip r:embed="rId3"/>
          <a:srcRect t="79737"/>
          <a:stretch/>
        </p:blipFill>
        <p:spPr>
          <a:xfrm>
            <a:off x="2319595" y="5923348"/>
            <a:ext cx="7386556" cy="636496"/>
          </a:xfrm>
          <a:prstGeom prst="rect">
            <a:avLst/>
          </a:prstGeom>
        </p:spPr>
      </p:pic>
      <p:sp>
        <p:nvSpPr>
          <p:cNvPr id="8" name="Rectangle 7">
            <a:extLst>
              <a:ext uri="{FF2B5EF4-FFF2-40B4-BE49-F238E27FC236}">
                <a16:creationId xmlns:a16="http://schemas.microsoft.com/office/drawing/2014/main" id="{D212FA95-F812-B341-EC31-D531FEEACA15}"/>
              </a:ext>
            </a:extLst>
          </p:cNvPr>
          <p:cNvSpPr/>
          <p:nvPr/>
        </p:nvSpPr>
        <p:spPr>
          <a:xfrm>
            <a:off x="2504209" y="5465618"/>
            <a:ext cx="2691246" cy="457729"/>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sz="2000">
              <a:solidFill>
                <a:srgbClr val="004282"/>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85993E0-F94B-09A6-31B8-1013D5932643}"/>
              </a:ext>
            </a:extLst>
          </p:cNvPr>
          <p:cNvSpPr txBox="1"/>
          <p:nvPr/>
        </p:nvSpPr>
        <p:spPr>
          <a:xfrm>
            <a:off x="9736370" y="5465617"/>
            <a:ext cx="1587211" cy="457730"/>
          </a:xfrm>
          <a:prstGeom prst="rect">
            <a:avLst/>
          </a:prstGeom>
          <a:noFill/>
        </p:spPr>
        <p:txBody>
          <a:bodyPr wrap="square" anchor="ctr" anchorCtr="0">
            <a:noAutofit/>
          </a:bodyPr>
          <a:lstStyle/>
          <a:p>
            <a:r>
              <a:rPr kumimoji="0" lang="en-US" altLang="zh-SG" sz="2000" b="0" i="0" u="none" strike="noStrike" kern="1200" cap="none" spc="0" normalizeH="0" baseline="0" noProof="0" err="1">
                <a:ln>
                  <a:noFill/>
                </a:ln>
                <a:solidFill>
                  <a:srgbClr val="004282"/>
                </a:solidFill>
                <a:effectLst/>
                <a:uLnTx/>
                <a:uFillTx/>
                <a:latin typeface="Arial" panose="020B0604020202020204" pitchFamily="34" charset="0"/>
                <a:cs typeface="Arial" panose="020B0604020202020204" pitchFamily="34" charset="0"/>
              </a:rPr>
              <a:t>Eqn</a:t>
            </a:r>
            <a:r>
              <a:rPr kumimoji="0" lang="en-US" altLang="zh-SG" sz="2000" b="0" i="0" u="none" strike="noStrike" kern="1200" cap="none" spc="0" normalizeH="0" baseline="0" noProof="0">
                <a:ln>
                  <a:noFill/>
                </a:ln>
                <a:solidFill>
                  <a:srgbClr val="004282"/>
                </a:solidFill>
                <a:effectLst/>
                <a:uLnTx/>
                <a:uFillTx/>
                <a:latin typeface="Arial" panose="020B0604020202020204" pitchFamily="34" charset="0"/>
                <a:cs typeface="Arial" panose="020B0604020202020204" pitchFamily="34" charset="0"/>
              </a:rPr>
              <a:t> (A)</a:t>
            </a:r>
            <a:endParaRPr lang="zh-SG" altLang="en-US" sz="1400"/>
          </a:p>
        </p:txBody>
      </p:sp>
    </p:spTree>
    <p:extLst>
      <p:ext uri="{BB962C8B-B14F-4D97-AF65-F5344CB8AC3E}">
        <p14:creationId xmlns:p14="http://schemas.microsoft.com/office/powerpoint/2010/main" val="144495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54C3C-09E5-82AA-3F5C-82EA082DBB73}"/>
              </a:ext>
            </a:extLst>
          </p:cNvPr>
          <p:cNvSpPr>
            <a:spLocks noGrp="1"/>
          </p:cNvSpPr>
          <p:nvPr>
            <p:ph type="title"/>
          </p:nvPr>
        </p:nvSpPr>
        <p:spPr/>
        <p:txBody>
          <a:bodyPr/>
          <a:lstStyle/>
          <a:p>
            <a:r>
              <a:rPr lang="en-US" altLang="zh-SG" sz="3200"/>
              <a:t>Learning Generative Models via Density Models</a:t>
            </a:r>
            <a:endParaRPr lang="zh-SG" altLang="en-US" sz="32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09AD7E-2996-1B31-A3A9-676A68607222}"/>
                  </a:ext>
                </a:extLst>
              </p:cNvPr>
              <p:cNvSpPr>
                <a:spLocks noGrp="1"/>
              </p:cNvSpPr>
              <p:nvPr>
                <p:ph idx="1"/>
              </p:nvPr>
            </p:nvSpPr>
            <p:spPr>
              <a:xfrm>
                <a:off x="838200" y="1543051"/>
                <a:ext cx="10515600" cy="2993446"/>
              </a:xfrm>
            </p:spPr>
            <p:txBody>
              <a:bodyPr/>
              <a:lstStyle/>
              <a:p>
                <a:pPr lvl="1"/>
                <a:r>
                  <a:rPr lang="en-US" altLang="zh-SG"/>
                  <a:t>The optimum: </a:t>
                </a:r>
                <a14:m>
                  <m:oMath xmlns:m="http://schemas.openxmlformats.org/officeDocument/2006/math">
                    <m:sSubSup>
                      <m:sSubSupPr>
                        <m:ctrlPr>
                          <a:rPr lang="en-US" altLang="zh-SG" b="0" i="1" smtClean="0">
                            <a:latin typeface="Cambria Math" panose="02040503050406030204" pitchFamily="18" charset="0"/>
                          </a:rPr>
                        </m:ctrlPr>
                      </m:sSubSupPr>
                      <m:e>
                        <m:r>
                          <a:rPr lang="en-US" altLang="zh-SG" b="0" i="1" smtClean="0">
                            <a:latin typeface="Cambria Math" panose="02040503050406030204" pitchFamily="18" charset="0"/>
                          </a:rPr>
                          <m:t>𝑝</m:t>
                        </m:r>
                      </m:e>
                      <m:sub>
                        <m:r>
                          <a:rPr lang="en-US" altLang="zh-SG" b="0" i="1" smtClean="0">
                            <a:latin typeface="Cambria Math" panose="02040503050406030204" pitchFamily="18" charset="0"/>
                          </a:rPr>
                          <m:t>𝜃</m:t>
                        </m:r>
                      </m:sub>
                      <m:sup>
                        <m:r>
                          <a:rPr lang="en-US" altLang="zh-SG" b="0" i="1" smtClean="0">
                            <a:latin typeface="Cambria Math" panose="02040503050406030204" pitchFamily="18" charset="0"/>
                          </a:rPr>
                          <m:t>∗</m:t>
                        </m:r>
                      </m:sup>
                    </m:sSubSup>
                    <m:r>
                      <a:rPr lang="en-US" altLang="zh-SG" b="0" i="1" smtClean="0">
                        <a:latin typeface="Cambria Math" panose="02040503050406030204" pitchFamily="18" charset="0"/>
                      </a:rPr>
                      <m:t>=</m:t>
                    </m:r>
                    <m:func>
                      <m:funcPr>
                        <m:ctrlPr>
                          <a:rPr lang="en-US" altLang="zh-SG" b="0" i="1" smtClean="0">
                            <a:latin typeface="Cambria Math" panose="02040503050406030204" pitchFamily="18" charset="0"/>
                          </a:rPr>
                        </m:ctrlPr>
                      </m:funcPr>
                      <m:fName>
                        <m:sSub>
                          <m:sSubPr>
                            <m:ctrlPr>
                              <a:rPr lang="en-US" altLang="zh-SG" b="0" i="1" smtClean="0">
                                <a:latin typeface="Cambria Math" panose="02040503050406030204" pitchFamily="18" charset="0"/>
                              </a:rPr>
                            </m:ctrlPr>
                          </m:sSubPr>
                          <m:e>
                            <m:r>
                              <m:rPr>
                                <m:sty m:val="p"/>
                              </m:rPr>
                              <a:rPr lang="en-US" altLang="zh-SG" b="0" i="0" smtClean="0">
                                <a:latin typeface="Cambria Math" panose="02040503050406030204" pitchFamily="18" charset="0"/>
                              </a:rPr>
                              <m:t>arg</m:t>
                            </m:r>
                          </m:e>
                          <m:sub>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𝑝</m:t>
                                </m:r>
                              </m:e>
                              <m:sub>
                                <m:r>
                                  <a:rPr lang="en-US" altLang="zh-SG" b="0" i="1" smtClean="0">
                                    <a:latin typeface="Cambria Math" panose="02040503050406030204" pitchFamily="18" charset="0"/>
                                  </a:rPr>
                                  <m:t>𝜃</m:t>
                                </m:r>
                              </m:sub>
                            </m:sSub>
                          </m:sub>
                        </m:sSub>
                      </m:fName>
                      <m:e>
                        <m:func>
                          <m:funcPr>
                            <m:ctrlPr>
                              <a:rPr lang="en-US" altLang="zh-SG" b="0" i="1" smtClean="0">
                                <a:latin typeface="Cambria Math" panose="02040503050406030204" pitchFamily="18" charset="0"/>
                              </a:rPr>
                            </m:ctrlPr>
                          </m:funcPr>
                          <m:fName>
                            <m:r>
                              <m:rPr>
                                <m:sty m:val="p"/>
                              </m:rPr>
                              <a:rPr lang="en-US" altLang="zh-SG" b="0" i="0" smtClean="0">
                                <a:latin typeface="Cambria Math" panose="02040503050406030204" pitchFamily="18" charset="0"/>
                              </a:rPr>
                              <m:t>max</m:t>
                            </m:r>
                          </m:fName>
                          <m:e>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𝔼</m:t>
                                </m:r>
                              </m:e>
                              <m:sub>
                                <m:r>
                                  <a:rPr lang="en-US" altLang="zh-SG" b="0" i="1" smtClean="0">
                                    <a:latin typeface="Cambria Math" panose="02040503050406030204" pitchFamily="18" charset="0"/>
                                  </a:rPr>
                                  <m:t>𝑥</m:t>
                                </m:r>
                                <m:r>
                                  <a:rPr lang="en-US" altLang="zh-SG" i="1">
                                    <a:latin typeface="Cambria Math" panose="02040503050406030204" pitchFamily="18" charset="0"/>
                                  </a:rPr>
                                  <m:t>~</m:t>
                                </m:r>
                                <m:sSub>
                                  <m:sSubPr>
                                    <m:ctrlPr>
                                      <a:rPr lang="en-US" altLang="zh-SG" i="1" smtClean="0">
                                        <a:latin typeface="Cambria Math" panose="02040503050406030204" pitchFamily="18" charset="0"/>
                                      </a:rPr>
                                    </m:ctrlPr>
                                  </m:sSubPr>
                                  <m:e>
                                    <m:r>
                                      <a:rPr lang="en-US" altLang="zh-SG" b="0" i="1" smtClean="0">
                                        <a:latin typeface="Cambria Math" panose="02040503050406030204" pitchFamily="18" charset="0"/>
                                      </a:rPr>
                                      <m:t>𝑝</m:t>
                                    </m:r>
                                  </m:e>
                                  <m:sub>
                                    <m:r>
                                      <a:rPr lang="en-US" altLang="zh-SG" i="1">
                                        <a:latin typeface="Cambria Math" panose="02040503050406030204" pitchFamily="18" charset="0"/>
                                      </a:rPr>
                                      <m:t>𝑑𝑎𝑡𝑎</m:t>
                                    </m:r>
                                  </m:sub>
                                </m:sSub>
                              </m:sub>
                            </m:sSub>
                            <m:d>
                              <m:dPr>
                                <m:begChr m:val="["/>
                                <m:endChr m:val="]"/>
                                <m:ctrlPr>
                                  <a:rPr lang="en-US" altLang="zh-SG" b="0" i="1" smtClean="0">
                                    <a:latin typeface="Cambria Math" panose="02040503050406030204" pitchFamily="18" charset="0"/>
                                  </a:rPr>
                                </m:ctrlPr>
                              </m:dPr>
                              <m:e>
                                <m:func>
                                  <m:funcPr>
                                    <m:ctrlPr>
                                      <a:rPr lang="en-US" altLang="zh-SG" b="0" i="1" smtClean="0">
                                        <a:latin typeface="Cambria Math" panose="02040503050406030204" pitchFamily="18" charset="0"/>
                                      </a:rPr>
                                    </m:ctrlPr>
                                  </m:funcPr>
                                  <m:fName>
                                    <m:r>
                                      <m:rPr>
                                        <m:sty m:val="p"/>
                                      </m:rPr>
                                      <a:rPr lang="en-US" altLang="zh-SG" b="0" i="0" smtClean="0">
                                        <a:latin typeface="Cambria Math" panose="02040503050406030204" pitchFamily="18" charset="0"/>
                                      </a:rPr>
                                      <m:t>log</m:t>
                                    </m:r>
                                  </m:fName>
                                  <m:e>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𝑝</m:t>
                                        </m:r>
                                      </m:e>
                                      <m:sub>
                                        <m:r>
                                          <a:rPr lang="en-US" altLang="zh-SG" b="0" i="1" smtClean="0">
                                            <a:latin typeface="Cambria Math" panose="02040503050406030204" pitchFamily="18" charset="0"/>
                                          </a:rPr>
                                          <m:t>𝜃</m:t>
                                        </m:r>
                                      </m:sub>
                                    </m:sSub>
                                    <m:r>
                                      <a:rPr lang="en-US" altLang="zh-SG" b="0" i="1" smtClean="0">
                                        <a:latin typeface="Cambria Math" panose="02040503050406030204" pitchFamily="18" charset="0"/>
                                      </a:rPr>
                                      <m:t>(</m:t>
                                    </m:r>
                                    <m:r>
                                      <a:rPr lang="en-US" altLang="zh-SG" b="0" i="1" smtClean="0">
                                        <a:latin typeface="Cambria Math" panose="02040503050406030204" pitchFamily="18" charset="0"/>
                                      </a:rPr>
                                      <m:t>𝑥</m:t>
                                    </m:r>
                                    <m:r>
                                      <a:rPr lang="en-US" altLang="zh-SG" b="0" i="1" smtClean="0">
                                        <a:latin typeface="Cambria Math" panose="02040503050406030204" pitchFamily="18" charset="0"/>
                                      </a:rPr>
                                      <m:t>)</m:t>
                                    </m:r>
                                  </m:e>
                                </m:func>
                              </m:e>
                            </m:d>
                          </m:e>
                        </m:func>
                      </m:e>
                    </m:func>
                  </m:oMath>
                </a14:m>
                <a:r>
                  <a:rPr lang="en-US" altLang="zh-SG"/>
                  <a:t>.</a:t>
                </a:r>
              </a:p>
              <a:p>
                <a:pPr lvl="1"/>
                <a:r>
                  <a:rPr lang="en-US" altLang="zh-SG"/>
                  <a:t>Expected log likelihood of the training data under the model’s density function, maximizing it is a form of max likelihood learning.</a:t>
                </a:r>
              </a:p>
              <a:p>
                <a:pPr lvl="1"/>
                <a:r>
                  <a:rPr lang="en-US" altLang="zh-SG"/>
                  <a:t>Pictorially we can visualize the max likelihood objective as trying to push up the density over each observed data point.</a:t>
                </a:r>
              </a:p>
              <a:p>
                <a:pPr lvl="1"/>
                <a:r>
                  <a:rPr lang="en-US" altLang="zh-SG"/>
                  <a:t>Whenever push up density over data points, forced to sacrifice density over other regions, implicitly removing density from places with no data.</a:t>
                </a:r>
                <a:endParaRPr lang="zh-SG" altLang="en-US"/>
              </a:p>
            </p:txBody>
          </p:sp>
        </mc:Choice>
        <mc:Fallback xmlns="">
          <p:sp>
            <p:nvSpPr>
              <p:cNvPr id="3" name="Content Placeholder 2">
                <a:extLst>
                  <a:ext uri="{FF2B5EF4-FFF2-40B4-BE49-F238E27FC236}">
                    <a16:creationId xmlns:a16="http://schemas.microsoft.com/office/drawing/2014/main" id="{E509AD7E-2996-1B31-A3A9-676A68607222}"/>
                  </a:ext>
                </a:extLst>
              </p:cNvPr>
              <p:cNvSpPr>
                <a:spLocks noGrp="1" noRot="1" noChangeAspect="1" noMove="1" noResize="1" noEditPoints="1" noAdjustHandles="1" noChangeArrowheads="1" noChangeShapeType="1" noTextEdit="1"/>
              </p:cNvSpPr>
              <p:nvPr>
                <p:ph idx="1"/>
              </p:nvPr>
            </p:nvSpPr>
            <p:spPr>
              <a:xfrm>
                <a:off x="838200" y="1543051"/>
                <a:ext cx="10515600" cy="2993446"/>
              </a:xfrm>
              <a:blipFill>
                <a:blip r:embed="rId2"/>
                <a:stretch>
                  <a:fillRect t="-1629" r="-870" b="-2240"/>
                </a:stretch>
              </a:blipFill>
            </p:spPr>
            <p:txBody>
              <a:bodyPr/>
              <a:lstStyle/>
              <a:p>
                <a:r>
                  <a:rPr lang="zh-SG" altLang="en-US">
                    <a:noFill/>
                  </a:rPr>
                  <a:t> </a:t>
                </a:r>
              </a:p>
            </p:txBody>
          </p:sp>
        </mc:Fallback>
      </mc:AlternateContent>
      <p:pic>
        <p:nvPicPr>
          <p:cNvPr id="5" name="Picture 4">
            <a:extLst>
              <a:ext uri="{FF2B5EF4-FFF2-40B4-BE49-F238E27FC236}">
                <a16:creationId xmlns:a16="http://schemas.microsoft.com/office/drawing/2014/main" id="{42AD805B-A4B5-5231-F89A-F86A9EC96B9A}"/>
              </a:ext>
            </a:extLst>
          </p:cNvPr>
          <p:cNvPicPr>
            <a:picLocks noChangeAspect="1"/>
          </p:cNvPicPr>
          <p:nvPr/>
        </p:nvPicPr>
        <p:blipFill>
          <a:blip r:embed="rId3"/>
          <a:stretch>
            <a:fillRect/>
          </a:stretch>
        </p:blipFill>
        <p:spPr>
          <a:xfrm>
            <a:off x="1157287" y="4536497"/>
            <a:ext cx="9877425" cy="1962150"/>
          </a:xfrm>
          <a:prstGeom prst="rect">
            <a:avLst/>
          </a:prstGeom>
        </p:spPr>
      </p:pic>
    </p:spTree>
    <p:extLst>
      <p:ext uri="{BB962C8B-B14F-4D97-AF65-F5344CB8AC3E}">
        <p14:creationId xmlns:p14="http://schemas.microsoft.com/office/powerpoint/2010/main" val="380502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D8849-9424-BE20-CAAE-54ED877C6AE7}"/>
              </a:ext>
            </a:extLst>
          </p:cNvPr>
          <p:cNvSpPr>
            <a:spLocks noGrp="1"/>
          </p:cNvSpPr>
          <p:nvPr>
            <p:ph type="title"/>
          </p:nvPr>
        </p:nvSpPr>
        <p:spPr/>
        <p:txBody>
          <a:bodyPr/>
          <a:lstStyle/>
          <a:p>
            <a:r>
              <a:rPr lang="en-US" altLang="zh-SG" sz="3200"/>
              <a:t>Generative Modelling via Energy-Based Models</a:t>
            </a:r>
            <a:endParaRPr lang="zh-SG" altLang="en-US" sz="32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494688-586C-1917-EFC8-CB7782EA2450}"/>
                  </a:ext>
                </a:extLst>
              </p:cNvPr>
              <p:cNvSpPr>
                <a:spLocks noGrp="1"/>
              </p:cNvSpPr>
              <p:nvPr>
                <p:ph idx="1"/>
              </p:nvPr>
            </p:nvSpPr>
            <p:spPr/>
            <p:txBody>
              <a:bodyPr/>
              <a:lstStyle/>
              <a:p>
                <a:r>
                  <a:rPr lang="en-US" altLang="zh-SG" dirty="0"/>
                  <a:t>Limitation of density models: constrain the learned function to be normalized – i.e., </a:t>
                </a:r>
                <a14:m>
                  <m:oMath xmlns:m="http://schemas.openxmlformats.org/officeDocument/2006/math">
                    <m:nary>
                      <m:naryPr>
                        <m:supHide m:val="on"/>
                        <m:ctrlPr>
                          <a:rPr lang="en-US" altLang="zh-SG" b="0" i="1" smtClean="0">
                            <a:latin typeface="Cambria Math" panose="02040503050406030204" pitchFamily="18" charset="0"/>
                          </a:rPr>
                        </m:ctrlPr>
                      </m:naryPr>
                      <m:sub>
                        <m:r>
                          <a:rPr lang="en-US" altLang="zh-SG" b="0" i="1" smtClean="0">
                            <a:latin typeface="Cambria Math" panose="02040503050406030204" pitchFamily="18" charset="0"/>
                          </a:rPr>
                          <m:t>𝑥</m:t>
                        </m:r>
                      </m:sub>
                      <m:sup/>
                      <m:e>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𝑝</m:t>
                            </m:r>
                          </m:e>
                          <m:sub>
                            <m:r>
                              <a:rPr lang="en-US" altLang="zh-SG" b="0" i="1" smtClean="0">
                                <a:latin typeface="Cambria Math" panose="02040503050406030204" pitchFamily="18" charset="0"/>
                              </a:rPr>
                              <m:t>𝜃</m:t>
                            </m:r>
                          </m:sub>
                        </m:sSub>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𝑥</m:t>
                            </m:r>
                          </m:e>
                        </m:d>
                        <m:r>
                          <a:rPr lang="en-US" altLang="zh-SG" b="0" i="1" smtClean="0">
                            <a:latin typeface="Cambria Math" panose="02040503050406030204" pitchFamily="18" charset="0"/>
                          </a:rPr>
                          <m:t>𝑑𝑥</m:t>
                        </m:r>
                        <m:r>
                          <a:rPr lang="en-US" altLang="zh-SG" b="0" i="1" smtClean="0">
                            <a:latin typeface="Cambria Math" panose="02040503050406030204" pitchFamily="18" charset="0"/>
                          </a:rPr>
                          <m:t>=1</m:t>
                        </m:r>
                      </m:e>
                    </m:nary>
                  </m:oMath>
                </a14:m>
                <a:r>
                  <a:rPr lang="en-US" altLang="zh-SG" dirty="0"/>
                  <a:t>, which is hard to realize.</a:t>
                </a:r>
              </a:p>
              <a:p>
                <a:r>
                  <a:rPr lang="en-US" altLang="zh-SG" dirty="0"/>
                  <a:t>The alternative: Energy-based models (EBMs) – unnormalized probability models:</a:t>
                </a:r>
              </a:p>
              <a:p>
                <a:pPr lvl="1"/>
                <a14:m>
                  <m:oMath xmlns:m="http://schemas.openxmlformats.org/officeDocument/2006/math">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𝑝</m:t>
                        </m:r>
                      </m:e>
                      <m:sub>
                        <m:r>
                          <a:rPr lang="en-US" altLang="zh-SG" b="0" i="1" smtClean="0">
                            <a:latin typeface="Cambria Math" panose="02040503050406030204" pitchFamily="18" charset="0"/>
                          </a:rPr>
                          <m:t>𝜃</m:t>
                        </m:r>
                      </m:sub>
                    </m:sSub>
                    <m:r>
                      <a:rPr lang="en-US" altLang="zh-SG" b="0" i="1" smtClean="0">
                        <a:latin typeface="Cambria Math" panose="02040503050406030204" pitchFamily="18" charset="0"/>
                      </a:rPr>
                      <m:t>=</m:t>
                    </m:r>
                    <m:f>
                      <m:fPr>
                        <m:ctrlPr>
                          <a:rPr lang="en-US" altLang="zh-SG" b="0" i="1" smtClean="0">
                            <a:latin typeface="Cambria Math" panose="02040503050406030204" pitchFamily="18" charset="0"/>
                          </a:rPr>
                        </m:ctrlPr>
                      </m:fPr>
                      <m:num>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𝑒</m:t>
                            </m:r>
                          </m:e>
                          <m:sup>
                            <m:r>
                              <a:rPr lang="en-US" altLang="zh-SG" b="0" i="1" smtClean="0">
                                <a:latin typeface="Cambria Math" panose="02040503050406030204" pitchFamily="18" charset="0"/>
                              </a:rPr>
                              <m:t>−</m:t>
                            </m:r>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𝐸</m:t>
                                </m:r>
                              </m:e>
                              <m:sub>
                                <m:r>
                                  <a:rPr lang="en-US" altLang="zh-SG" b="0" i="1" smtClean="0">
                                    <a:latin typeface="Cambria Math" panose="02040503050406030204" pitchFamily="18" charset="0"/>
                                  </a:rPr>
                                  <m:t>𝜃</m:t>
                                </m:r>
                              </m:sub>
                            </m:sSub>
                          </m:sup>
                        </m:sSup>
                      </m:num>
                      <m:den>
                        <m:r>
                          <a:rPr lang="en-US" altLang="zh-SG" b="0" i="1" smtClean="0">
                            <a:latin typeface="Cambria Math" panose="02040503050406030204" pitchFamily="18" charset="0"/>
                          </a:rPr>
                          <m:t>𝑍</m:t>
                        </m:r>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𝜃</m:t>
                            </m:r>
                          </m:e>
                        </m:d>
                      </m:den>
                    </m:f>
                    <m:r>
                      <a:rPr lang="en-US" altLang="zh-SG" b="0" i="1" smtClean="0">
                        <a:latin typeface="Cambria Math" panose="02040503050406030204" pitchFamily="18" charset="0"/>
                      </a:rPr>
                      <m:t>, </m:t>
                    </m:r>
                    <m:r>
                      <a:rPr lang="en-US" altLang="zh-SG" b="0" i="1" smtClean="0">
                        <a:latin typeface="Cambria Math" panose="02040503050406030204" pitchFamily="18" charset="0"/>
                      </a:rPr>
                      <m:t>𝑍</m:t>
                    </m:r>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𝜃</m:t>
                        </m:r>
                      </m:e>
                    </m:d>
                    <m:r>
                      <a:rPr lang="en-US" altLang="zh-SG" b="0" i="1" smtClean="0">
                        <a:latin typeface="Cambria Math" panose="02040503050406030204" pitchFamily="18" charset="0"/>
                      </a:rPr>
                      <m:t>=</m:t>
                    </m:r>
                    <m:nary>
                      <m:naryPr>
                        <m:supHide m:val="on"/>
                        <m:ctrlPr>
                          <a:rPr lang="en-US" altLang="zh-SG" b="0" i="1" smtClean="0">
                            <a:latin typeface="Cambria Math" panose="02040503050406030204" pitchFamily="18" charset="0"/>
                          </a:rPr>
                        </m:ctrlPr>
                      </m:naryPr>
                      <m:sub>
                        <m:r>
                          <a:rPr lang="en-US" altLang="zh-SG" b="0" i="1" smtClean="0">
                            <a:latin typeface="Cambria Math" panose="02040503050406030204" pitchFamily="18" charset="0"/>
                          </a:rPr>
                          <m:t>𝑥</m:t>
                        </m:r>
                      </m:sub>
                      <m:sup/>
                      <m:e>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𝑒</m:t>
                            </m:r>
                          </m:e>
                          <m:sup>
                            <m:r>
                              <a:rPr lang="en-US" altLang="zh-SG" b="0" i="1" smtClean="0">
                                <a:latin typeface="Cambria Math" panose="02040503050406030204" pitchFamily="18" charset="0"/>
                              </a:rPr>
                              <m:t>−</m:t>
                            </m:r>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𝐸</m:t>
                                </m:r>
                              </m:e>
                              <m:sub>
                                <m:r>
                                  <a:rPr lang="en-US" altLang="zh-SG" b="0" i="1" smtClean="0">
                                    <a:latin typeface="Cambria Math" panose="02040503050406030204" pitchFamily="18" charset="0"/>
                                  </a:rPr>
                                  <m:t>𝜃</m:t>
                                </m:r>
                              </m:sub>
                            </m:sSub>
                            <m:r>
                              <a:rPr lang="en-US" altLang="zh-SG" b="0" i="1" smtClean="0">
                                <a:latin typeface="Cambria Math" panose="02040503050406030204" pitchFamily="18" charset="0"/>
                              </a:rPr>
                              <m:t>(</m:t>
                            </m:r>
                            <m:r>
                              <a:rPr lang="en-US" altLang="zh-SG" b="0" i="1" smtClean="0">
                                <a:latin typeface="Cambria Math" panose="02040503050406030204" pitchFamily="18" charset="0"/>
                              </a:rPr>
                              <m:t>𝑥</m:t>
                            </m:r>
                            <m:r>
                              <a:rPr lang="en-US" altLang="zh-SG" b="0" i="1" smtClean="0">
                                <a:latin typeface="Cambria Math" panose="02040503050406030204" pitchFamily="18" charset="0"/>
                              </a:rPr>
                              <m:t>)</m:t>
                            </m:r>
                          </m:sup>
                        </m:sSup>
                        <m:r>
                          <a:rPr lang="en-US" altLang="zh-SG" b="0" i="1" smtClean="0">
                            <a:latin typeface="Cambria Math" panose="02040503050406030204" pitchFamily="18" charset="0"/>
                          </a:rPr>
                          <m:t>𝑑𝑥</m:t>
                        </m:r>
                      </m:e>
                    </m:nary>
                  </m:oMath>
                </a14:m>
                <a:r>
                  <a:rPr lang="en-US" altLang="zh-SG" dirty="0"/>
                  <a:t>. Usually, all we need is </a:t>
                </a:r>
                <a14:m>
                  <m:oMath xmlns:m="http://schemas.openxmlformats.org/officeDocument/2006/math">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𝐸</m:t>
                        </m:r>
                      </m:e>
                      <m:sub>
                        <m:r>
                          <a:rPr lang="en-US" altLang="zh-SG" b="0" i="1" smtClean="0">
                            <a:latin typeface="Cambria Math" panose="02040503050406030204" pitchFamily="18" charset="0"/>
                          </a:rPr>
                          <m:t>𝜃</m:t>
                        </m:r>
                      </m:sub>
                    </m:sSub>
                  </m:oMath>
                </a14:m>
                <a:r>
                  <a:rPr lang="zh-SG" altLang="en-US" dirty="0"/>
                  <a:t> </a:t>
                </a:r>
                <a:r>
                  <a:rPr lang="en-US" altLang="zh-SG" dirty="0"/>
                  <a:t>because we can leverage on and compare the </a:t>
                </a:r>
                <a:r>
                  <a:rPr lang="en-US" altLang="zh-SG" i="1" dirty="0"/>
                  <a:t>relative probabilities</a:t>
                </a:r>
                <a:r>
                  <a:rPr lang="en-US" altLang="zh-SG" dirty="0"/>
                  <a:t>.</a:t>
                </a:r>
              </a:p>
              <a:p>
                <a:pPr lvl="1"/>
                <a14:m>
                  <m:oMath xmlns:m="http://schemas.openxmlformats.org/officeDocument/2006/math">
                    <m:f>
                      <m:fPr>
                        <m:ctrlPr>
                          <a:rPr lang="en-US" altLang="zh-SG" b="0" i="1" smtClean="0">
                            <a:latin typeface="Cambria Math" panose="02040503050406030204" pitchFamily="18" charset="0"/>
                          </a:rPr>
                        </m:ctrlPr>
                      </m:fPr>
                      <m:num>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𝑝</m:t>
                            </m:r>
                          </m:e>
                          <m:sub>
                            <m:r>
                              <a:rPr lang="en-US" altLang="zh-SG" b="0" i="1" smtClean="0">
                                <a:latin typeface="Cambria Math" panose="02040503050406030204" pitchFamily="18" charset="0"/>
                              </a:rPr>
                              <m:t>𝜃</m:t>
                            </m:r>
                          </m:sub>
                        </m:sSub>
                        <m:d>
                          <m:dPr>
                            <m:ctrlPr>
                              <a:rPr lang="en-US" altLang="zh-SG" b="0" i="1" smtClean="0">
                                <a:latin typeface="Cambria Math" panose="02040503050406030204" pitchFamily="18" charset="0"/>
                              </a:rPr>
                            </m:ctrlPr>
                          </m:dPr>
                          <m:e>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𝑥</m:t>
                                </m:r>
                              </m:e>
                              <m:sub>
                                <m:r>
                                  <a:rPr lang="en-US" altLang="zh-SG" b="0" i="1" smtClean="0">
                                    <a:latin typeface="Cambria Math" panose="02040503050406030204" pitchFamily="18" charset="0"/>
                                  </a:rPr>
                                  <m:t>1</m:t>
                                </m:r>
                              </m:sub>
                            </m:sSub>
                          </m:e>
                        </m:d>
                      </m:num>
                      <m:den>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𝑝</m:t>
                            </m:r>
                          </m:e>
                          <m:sub>
                            <m:r>
                              <a:rPr lang="en-US" altLang="zh-SG" b="0" i="1" smtClean="0">
                                <a:latin typeface="Cambria Math" panose="02040503050406030204" pitchFamily="18" charset="0"/>
                              </a:rPr>
                              <m:t>𝜃</m:t>
                            </m:r>
                            <m:d>
                              <m:dPr>
                                <m:ctrlPr>
                                  <a:rPr lang="en-US" altLang="zh-SG" b="0" i="1" smtClean="0">
                                    <a:latin typeface="Cambria Math" panose="02040503050406030204" pitchFamily="18" charset="0"/>
                                  </a:rPr>
                                </m:ctrlPr>
                              </m:dPr>
                              <m:e>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𝑥</m:t>
                                    </m:r>
                                  </m:e>
                                  <m:sub>
                                    <m:r>
                                      <a:rPr lang="en-US" altLang="zh-SG" b="0" i="1" smtClean="0">
                                        <a:latin typeface="Cambria Math" panose="02040503050406030204" pitchFamily="18" charset="0"/>
                                      </a:rPr>
                                      <m:t>2</m:t>
                                    </m:r>
                                  </m:sub>
                                </m:sSub>
                              </m:e>
                            </m:d>
                          </m:sub>
                        </m:sSub>
                      </m:den>
                    </m:f>
                    <m:r>
                      <a:rPr lang="en-US" altLang="zh-SG" b="0" i="1" smtClean="0">
                        <a:latin typeface="Cambria Math" panose="02040503050406030204" pitchFamily="18" charset="0"/>
                      </a:rPr>
                      <m:t>=</m:t>
                    </m:r>
                    <m:f>
                      <m:fPr>
                        <m:ctrlPr>
                          <a:rPr lang="en-US" altLang="zh-SG" i="1">
                            <a:latin typeface="Cambria Math" panose="02040503050406030204" pitchFamily="18" charset="0"/>
                          </a:rPr>
                        </m:ctrlPr>
                      </m:fPr>
                      <m:num>
                        <m:sSup>
                          <m:sSupPr>
                            <m:ctrlPr>
                              <a:rPr lang="en-US" altLang="zh-SG" i="1">
                                <a:latin typeface="Cambria Math" panose="02040503050406030204" pitchFamily="18" charset="0"/>
                              </a:rPr>
                            </m:ctrlPr>
                          </m:sSupPr>
                          <m:e>
                            <m:r>
                              <a:rPr lang="en-US" altLang="zh-SG" i="1">
                                <a:latin typeface="Cambria Math" panose="02040503050406030204" pitchFamily="18" charset="0"/>
                              </a:rPr>
                              <m:t>𝑒</m:t>
                            </m:r>
                          </m:e>
                          <m:sup>
                            <m:r>
                              <a:rPr lang="en-US" altLang="zh-SG" i="1">
                                <a:latin typeface="Cambria Math" panose="02040503050406030204" pitchFamily="18" charset="0"/>
                              </a:rPr>
                              <m:t>−</m:t>
                            </m:r>
                            <m:sSub>
                              <m:sSubPr>
                                <m:ctrlPr>
                                  <a:rPr lang="en-US" altLang="zh-SG" i="1">
                                    <a:latin typeface="Cambria Math" panose="02040503050406030204" pitchFamily="18" charset="0"/>
                                  </a:rPr>
                                </m:ctrlPr>
                              </m:sSubPr>
                              <m:e>
                                <m:r>
                                  <a:rPr lang="en-US" altLang="zh-SG" i="1">
                                    <a:latin typeface="Cambria Math" panose="02040503050406030204" pitchFamily="18" charset="0"/>
                                  </a:rPr>
                                  <m:t>𝐸</m:t>
                                </m:r>
                              </m:e>
                              <m:sub>
                                <m:r>
                                  <a:rPr lang="en-US" altLang="zh-SG" i="1">
                                    <a:latin typeface="Cambria Math" panose="02040503050406030204" pitchFamily="18" charset="0"/>
                                  </a:rPr>
                                  <m:t>𝜃</m:t>
                                </m:r>
                              </m:sub>
                            </m:sSub>
                            <m:d>
                              <m:dPr>
                                <m:ctrlPr>
                                  <a:rPr lang="en-US" altLang="zh-SG" i="1">
                                    <a:latin typeface="Cambria Math" panose="02040503050406030204" pitchFamily="18" charset="0"/>
                                  </a:rPr>
                                </m:ctrlPr>
                              </m:dPr>
                              <m:e>
                                <m:sSub>
                                  <m:sSubPr>
                                    <m:ctrlPr>
                                      <a:rPr lang="en-US" altLang="zh-SG" i="1">
                                        <a:latin typeface="Cambria Math" panose="02040503050406030204" pitchFamily="18" charset="0"/>
                                      </a:rPr>
                                    </m:ctrlPr>
                                  </m:sSubPr>
                                  <m:e>
                                    <m:r>
                                      <a:rPr lang="en-US" altLang="zh-SG" i="1">
                                        <a:latin typeface="Cambria Math" panose="02040503050406030204" pitchFamily="18" charset="0"/>
                                      </a:rPr>
                                      <m:t>𝑥</m:t>
                                    </m:r>
                                  </m:e>
                                  <m:sub>
                                    <m:r>
                                      <a:rPr lang="en-US" altLang="zh-SG" i="1">
                                        <a:latin typeface="Cambria Math" panose="02040503050406030204" pitchFamily="18" charset="0"/>
                                      </a:rPr>
                                      <m:t>1</m:t>
                                    </m:r>
                                  </m:sub>
                                </m:sSub>
                              </m:e>
                            </m:d>
                          </m:sup>
                        </m:sSup>
                        <m:r>
                          <a:rPr lang="en-US" altLang="zh-SG" b="0" i="1" smtClean="0">
                            <a:latin typeface="Cambria Math" panose="02040503050406030204" pitchFamily="18" charset="0"/>
                          </a:rPr>
                          <m:t>/</m:t>
                        </m:r>
                        <m:r>
                          <a:rPr lang="en-US" altLang="zh-SG" b="0" i="1" smtClean="0">
                            <a:latin typeface="Cambria Math" panose="02040503050406030204" pitchFamily="18" charset="0"/>
                          </a:rPr>
                          <m:t>𝑍</m:t>
                        </m:r>
                        <m:r>
                          <a:rPr lang="en-US" altLang="zh-SG" b="0" i="1" smtClean="0">
                            <a:latin typeface="Cambria Math" panose="02040503050406030204" pitchFamily="18" charset="0"/>
                          </a:rPr>
                          <m:t>(</m:t>
                        </m:r>
                        <m:r>
                          <a:rPr lang="en-US" altLang="zh-SG" b="0" i="1" smtClean="0">
                            <a:latin typeface="Cambria Math" panose="02040503050406030204" pitchFamily="18" charset="0"/>
                          </a:rPr>
                          <m:t>𝜃</m:t>
                        </m:r>
                        <m:r>
                          <a:rPr lang="en-US" altLang="zh-SG" b="0" i="1" smtClean="0">
                            <a:latin typeface="Cambria Math" panose="02040503050406030204" pitchFamily="18" charset="0"/>
                          </a:rPr>
                          <m:t>)</m:t>
                        </m:r>
                      </m:num>
                      <m:den>
                        <m:sSup>
                          <m:sSupPr>
                            <m:ctrlPr>
                              <a:rPr lang="en-US" altLang="zh-SG" i="1">
                                <a:latin typeface="Cambria Math" panose="02040503050406030204" pitchFamily="18" charset="0"/>
                              </a:rPr>
                            </m:ctrlPr>
                          </m:sSupPr>
                          <m:e>
                            <m:r>
                              <a:rPr lang="en-US" altLang="zh-SG" i="1">
                                <a:latin typeface="Cambria Math" panose="02040503050406030204" pitchFamily="18" charset="0"/>
                              </a:rPr>
                              <m:t>𝑒</m:t>
                            </m:r>
                          </m:e>
                          <m:sup>
                            <m:r>
                              <a:rPr lang="en-US" altLang="zh-SG" i="1">
                                <a:latin typeface="Cambria Math" panose="02040503050406030204" pitchFamily="18" charset="0"/>
                              </a:rPr>
                              <m:t>−</m:t>
                            </m:r>
                            <m:sSub>
                              <m:sSubPr>
                                <m:ctrlPr>
                                  <a:rPr lang="en-US" altLang="zh-SG" i="1">
                                    <a:latin typeface="Cambria Math" panose="02040503050406030204" pitchFamily="18" charset="0"/>
                                  </a:rPr>
                                </m:ctrlPr>
                              </m:sSubPr>
                              <m:e>
                                <m:r>
                                  <a:rPr lang="en-US" altLang="zh-SG" i="1">
                                    <a:latin typeface="Cambria Math" panose="02040503050406030204" pitchFamily="18" charset="0"/>
                                  </a:rPr>
                                  <m:t>𝐸</m:t>
                                </m:r>
                              </m:e>
                              <m:sub>
                                <m:r>
                                  <a:rPr lang="en-US" altLang="zh-SG" i="1">
                                    <a:latin typeface="Cambria Math" panose="02040503050406030204" pitchFamily="18" charset="0"/>
                                  </a:rPr>
                                  <m:t>𝜃</m:t>
                                </m:r>
                              </m:sub>
                            </m:sSub>
                            <m:d>
                              <m:dPr>
                                <m:ctrlPr>
                                  <a:rPr lang="en-US" altLang="zh-SG" i="1">
                                    <a:latin typeface="Cambria Math" panose="02040503050406030204" pitchFamily="18" charset="0"/>
                                  </a:rPr>
                                </m:ctrlPr>
                              </m:dPr>
                              <m:e>
                                <m:sSub>
                                  <m:sSubPr>
                                    <m:ctrlPr>
                                      <a:rPr lang="en-US" altLang="zh-SG" i="1">
                                        <a:latin typeface="Cambria Math" panose="02040503050406030204" pitchFamily="18" charset="0"/>
                                      </a:rPr>
                                    </m:ctrlPr>
                                  </m:sSubPr>
                                  <m:e>
                                    <m:r>
                                      <a:rPr lang="en-US" altLang="zh-SG" i="1">
                                        <a:latin typeface="Cambria Math" panose="02040503050406030204" pitchFamily="18" charset="0"/>
                                      </a:rPr>
                                      <m:t>𝑥</m:t>
                                    </m:r>
                                  </m:e>
                                  <m:sub>
                                    <m:r>
                                      <a:rPr lang="en-US" altLang="zh-SG" i="1">
                                        <a:latin typeface="Cambria Math" panose="02040503050406030204" pitchFamily="18" charset="0"/>
                                      </a:rPr>
                                      <m:t>2</m:t>
                                    </m:r>
                                  </m:sub>
                                </m:sSub>
                              </m:e>
                            </m:d>
                          </m:sup>
                        </m:sSup>
                        <m:r>
                          <a:rPr lang="en-US" altLang="zh-SG" i="1">
                            <a:latin typeface="Cambria Math" panose="02040503050406030204" pitchFamily="18" charset="0"/>
                          </a:rPr>
                          <m:t>/</m:t>
                        </m:r>
                        <m:r>
                          <a:rPr lang="en-US" altLang="zh-SG" i="1">
                            <a:latin typeface="Cambria Math" panose="02040503050406030204" pitchFamily="18" charset="0"/>
                          </a:rPr>
                          <m:t>𝑍</m:t>
                        </m:r>
                        <m:r>
                          <a:rPr lang="en-US" altLang="zh-SG" i="1">
                            <a:latin typeface="Cambria Math" panose="02040503050406030204" pitchFamily="18" charset="0"/>
                          </a:rPr>
                          <m:t>(</m:t>
                        </m:r>
                        <m:r>
                          <a:rPr lang="en-US" altLang="zh-SG" i="1">
                            <a:latin typeface="Cambria Math" panose="02040503050406030204" pitchFamily="18" charset="0"/>
                          </a:rPr>
                          <m:t>𝜃</m:t>
                        </m:r>
                        <m:r>
                          <a:rPr lang="en-US" altLang="zh-SG" i="1">
                            <a:latin typeface="Cambria Math" panose="02040503050406030204" pitchFamily="18" charset="0"/>
                          </a:rPr>
                          <m:t>)</m:t>
                        </m:r>
                      </m:den>
                    </m:f>
                    <m:r>
                      <a:rPr lang="en-US" altLang="zh-SG" b="0" i="1" smtClean="0">
                        <a:latin typeface="Cambria Math" panose="02040503050406030204" pitchFamily="18" charset="0"/>
                      </a:rPr>
                      <m:t>=</m:t>
                    </m:r>
                    <m:f>
                      <m:fPr>
                        <m:ctrlPr>
                          <a:rPr lang="en-US" altLang="zh-SG" i="1">
                            <a:latin typeface="Cambria Math" panose="02040503050406030204" pitchFamily="18" charset="0"/>
                          </a:rPr>
                        </m:ctrlPr>
                      </m:fPr>
                      <m:num>
                        <m:sSup>
                          <m:sSupPr>
                            <m:ctrlPr>
                              <a:rPr lang="en-US" altLang="zh-SG" i="1">
                                <a:latin typeface="Cambria Math" panose="02040503050406030204" pitchFamily="18" charset="0"/>
                              </a:rPr>
                            </m:ctrlPr>
                          </m:sSupPr>
                          <m:e>
                            <m:r>
                              <a:rPr lang="en-US" altLang="zh-SG" i="1">
                                <a:latin typeface="Cambria Math" panose="02040503050406030204" pitchFamily="18" charset="0"/>
                              </a:rPr>
                              <m:t>𝑒</m:t>
                            </m:r>
                          </m:e>
                          <m:sup>
                            <m:r>
                              <a:rPr lang="en-US" altLang="zh-SG" i="1">
                                <a:latin typeface="Cambria Math" panose="02040503050406030204" pitchFamily="18" charset="0"/>
                              </a:rPr>
                              <m:t>−</m:t>
                            </m:r>
                            <m:sSub>
                              <m:sSubPr>
                                <m:ctrlPr>
                                  <a:rPr lang="en-US" altLang="zh-SG" i="1">
                                    <a:latin typeface="Cambria Math" panose="02040503050406030204" pitchFamily="18" charset="0"/>
                                  </a:rPr>
                                </m:ctrlPr>
                              </m:sSubPr>
                              <m:e>
                                <m:r>
                                  <a:rPr lang="en-US" altLang="zh-SG" i="1">
                                    <a:latin typeface="Cambria Math" panose="02040503050406030204" pitchFamily="18" charset="0"/>
                                  </a:rPr>
                                  <m:t>𝐸</m:t>
                                </m:r>
                              </m:e>
                              <m:sub>
                                <m:r>
                                  <a:rPr lang="en-US" altLang="zh-SG" i="1">
                                    <a:latin typeface="Cambria Math" panose="02040503050406030204" pitchFamily="18" charset="0"/>
                                  </a:rPr>
                                  <m:t>𝜃</m:t>
                                </m:r>
                              </m:sub>
                            </m:sSub>
                            <m:d>
                              <m:dPr>
                                <m:ctrlPr>
                                  <a:rPr lang="en-US" altLang="zh-SG" b="0" i="1" smtClean="0">
                                    <a:latin typeface="Cambria Math" panose="02040503050406030204" pitchFamily="18" charset="0"/>
                                  </a:rPr>
                                </m:ctrlPr>
                              </m:dPr>
                              <m:e>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𝑥</m:t>
                                    </m:r>
                                  </m:e>
                                  <m:sub>
                                    <m:r>
                                      <a:rPr lang="en-US" altLang="zh-SG" b="0" i="1" smtClean="0">
                                        <a:latin typeface="Cambria Math" panose="02040503050406030204" pitchFamily="18" charset="0"/>
                                      </a:rPr>
                                      <m:t>1</m:t>
                                    </m:r>
                                  </m:sub>
                                </m:sSub>
                              </m:e>
                            </m:d>
                          </m:sup>
                        </m:sSup>
                      </m:num>
                      <m:den>
                        <m:sSup>
                          <m:sSupPr>
                            <m:ctrlPr>
                              <a:rPr lang="en-US" altLang="zh-SG" i="1">
                                <a:latin typeface="Cambria Math" panose="02040503050406030204" pitchFamily="18" charset="0"/>
                              </a:rPr>
                            </m:ctrlPr>
                          </m:sSupPr>
                          <m:e>
                            <m:r>
                              <a:rPr lang="en-US" altLang="zh-SG" i="1">
                                <a:latin typeface="Cambria Math" panose="02040503050406030204" pitchFamily="18" charset="0"/>
                              </a:rPr>
                              <m:t>𝑒</m:t>
                            </m:r>
                          </m:e>
                          <m:sup>
                            <m:r>
                              <a:rPr lang="en-US" altLang="zh-SG" i="1">
                                <a:latin typeface="Cambria Math" panose="02040503050406030204" pitchFamily="18" charset="0"/>
                              </a:rPr>
                              <m:t>−</m:t>
                            </m:r>
                            <m:sSub>
                              <m:sSubPr>
                                <m:ctrlPr>
                                  <a:rPr lang="en-US" altLang="zh-SG" i="1">
                                    <a:latin typeface="Cambria Math" panose="02040503050406030204" pitchFamily="18" charset="0"/>
                                  </a:rPr>
                                </m:ctrlPr>
                              </m:sSubPr>
                              <m:e>
                                <m:r>
                                  <a:rPr lang="en-US" altLang="zh-SG" i="1">
                                    <a:latin typeface="Cambria Math" panose="02040503050406030204" pitchFamily="18" charset="0"/>
                                  </a:rPr>
                                  <m:t>𝐸</m:t>
                                </m:r>
                              </m:e>
                              <m:sub>
                                <m:r>
                                  <a:rPr lang="en-US" altLang="zh-SG" i="1">
                                    <a:latin typeface="Cambria Math" panose="02040503050406030204" pitchFamily="18" charset="0"/>
                                  </a:rPr>
                                  <m:t>𝜃</m:t>
                                </m:r>
                              </m:sub>
                            </m:sSub>
                            <m:d>
                              <m:dPr>
                                <m:ctrlPr>
                                  <a:rPr lang="en-US" altLang="zh-SG" i="1">
                                    <a:latin typeface="Cambria Math" panose="02040503050406030204" pitchFamily="18" charset="0"/>
                                  </a:rPr>
                                </m:ctrlPr>
                              </m:dPr>
                              <m:e>
                                <m:sSub>
                                  <m:sSubPr>
                                    <m:ctrlPr>
                                      <a:rPr lang="en-US" altLang="zh-SG" i="1">
                                        <a:latin typeface="Cambria Math" panose="02040503050406030204" pitchFamily="18" charset="0"/>
                                      </a:rPr>
                                    </m:ctrlPr>
                                  </m:sSubPr>
                                  <m:e>
                                    <m:r>
                                      <a:rPr lang="en-US" altLang="zh-SG" i="1">
                                        <a:latin typeface="Cambria Math" panose="02040503050406030204" pitchFamily="18" charset="0"/>
                                      </a:rPr>
                                      <m:t>𝑥</m:t>
                                    </m:r>
                                  </m:e>
                                  <m:sub>
                                    <m:r>
                                      <a:rPr lang="en-US" altLang="zh-SG" b="0" i="1" smtClean="0">
                                        <a:latin typeface="Cambria Math" panose="02040503050406030204" pitchFamily="18" charset="0"/>
                                      </a:rPr>
                                      <m:t>2</m:t>
                                    </m:r>
                                  </m:sub>
                                </m:sSub>
                              </m:e>
                            </m:d>
                          </m:sup>
                        </m:sSup>
                      </m:den>
                    </m:f>
                  </m:oMath>
                </a14:m>
                <a:r>
                  <a:rPr lang="en-US" altLang="zh-SG" dirty="0"/>
                  <a:t>. We would observe that the gradient of the log probability density </a:t>
                </a:r>
                <a:r>
                  <a:rPr lang="en-US" altLang="zh-SG" dirty="0" err="1"/>
                  <a:t>w.r.t.</a:t>
                </a:r>
                <a:r>
                  <a:rPr lang="en-US" altLang="zh-SG" dirty="0"/>
                  <a:t> is identical to the gradient of </a:t>
                </a:r>
                <a14:m>
                  <m:oMath xmlns:m="http://schemas.openxmlformats.org/officeDocument/2006/math">
                    <m:r>
                      <a:rPr lang="en-US" altLang="zh-SG" b="0" i="1" smtClean="0">
                        <a:latin typeface="Cambria Math" panose="02040503050406030204" pitchFamily="18" charset="0"/>
                      </a:rPr>
                      <m:t>−</m:t>
                    </m:r>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𝐸</m:t>
                        </m:r>
                      </m:e>
                      <m:sub>
                        <m:r>
                          <a:rPr lang="en-US" altLang="zh-SG" b="0" i="1" smtClean="0">
                            <a:latin typeface="Cambria Math" panose="02040503050406030204" pitchFamily="18" charset="0"/>
                          </a:rPr>
                          <m:t>𝜃</m:t>
                        </m:r>
                      </m:sub>
                    </m:sSub>
                  </m:oMath>
                </a14:m>
                <a:r>
                  <a:rPr lang="zh-SG" altLang="en-US" dirty="0"/>
                  <a:t> </a:t>
                </a:r>
                <a:r>
                  <a:rPr lang="en-US" altLang="zh-SG" dirty="0" err="1"/>
                  <a:t>w.r.t.</a:t>
                </a:r>
                <a:r>
                  <a:rPr lang="en-US" altLang="zh-SG" dirty="0"/>
                  <a:t> </a:t>
                </a:r>
                <a14:m>
                  <m:oMath xmlns:m="http://schemas.openxmlformats.org/officeDocument/2006/math">
                    <m:r>
                      <a:rPr lang="en-US" altLang="zh-SG" b="0" i="1" smtClean="0">
                        <a:latin typeface="Cambria Math" panose="02040503050406030204" pitchFamily="18" charset="0"/>
                      </a:rPr>
                      <m:t>𝑥</m:t>
                    </m:r>
                  </m:oMath>
                </a14:m>
                <a:r>
                  <a:rPr lang="en-US" altLang="zh-SG" dirty="0"/>
                  <a:t>, so the maximum probability should be reached at minimum energy.</a:t>
                </a:r>
                <a:endParaRPr lang="zh-SG" altLang="en-US" dirty="0"/>
              </a:p>
            </p:txBody>
          </p:sp>
        </mc:Choice>
        <mc:Fallback xmlns="">
          <p:sp>
            <p:nvSpPr>
              <p:cNvPr id="3" name="Content Placeholder 2">
                <a:extLst>
                  <a:ext uri="{FF2B5EF4-FFF2-40B4-BE49-F238E27FC236}">
                    <a16:creationId xmlns:a16="http://schemas.microsoft.com/office/drawing/2014/main" id="{AE494688-586C-1917-EFC8-CB7782EA2450}"/>
                  </a:ext>
                </a:extLst>
              </p:cNvPr>
              <p:cNvSpPr>
                <a:spLocks noGrp="1" noRot="1" noChangeAspect="1" noMove="1" noResize="1" noEditPoints="1" noAdjustHandles="1" noChangeArrowheads="1" noChangeShapeType="1" noTextEdit="1"/>
              </p:cNvSpPr>
              <p:nvPr>
                <p:ph idx="1"/>
              </p:nvPr>
            </p:nvSpPr>
            <p:spPr>
              <a:blipFill>
                <a:blip r:embed="rId3"/>
                <a:stretch>
                  <a:fillRect t="-1269" r="-2493"/>
                </a:stretch>
              </a:blipFill>
            </p:spPr>
            <p:txBody>
              <a:bodyPr/>
              <a:lstStyle/>
              <a:p>
                <a:r>
                  <a:rPr lang="en-SG">
                    <a:noFill/>
                  </a:rPr>
                  <a:t> </a:t>
                </a:r>
              </a:p>
            </p:txBody>
          </p:sp>
        </mc:Fallback>
      </mc:AlternateContent>
    </p:spTree>
    <p:extLst>
      <p:ext uri="{BB962C8B-B14F-4D97-AF65-F5344CB8AC3E}">
        <p14:creationId xmlns:p14="http://schemas.microsoft.com/office/powerpoint/2010/main" val="34691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B586F4-14E4-0279-3997-EA52EDB24831}"/>
              </a:ext>
            </a:extLst>
          </p:cNvPr>
          <p:cNvSpPr>
            <a:spLocks noGrp="1"/>
          </p:cNvSpPr>
          <p:nvPr>
            <p:ph type="title"/>
          </p:nvPr>
        </p:nvSpPr>
        <p:spPr/>
        <p:txBody>
          <a:bodyPr>
            <a:normAutofit/>
          </a:bodyPr>
          <a:lstStyle/>
          <a:p>
            <a:r>
              <a:rPr lang="en-US" altLang="zh-SG"/>
              <a:t>Once Again Welcome to CEG5304/EE6934!</a:t>
            </a:r>
            <a:endParaRPr lang="zh-SG" altLang="en-US"/>
          </a:p>
        </p:txBody>
      </p:sp>
      <p:sp>
        <p:nvSpPr>
          <p:cNvPr id="3" name="内容占位符 2">
            <a:extLst>
              <a:ext uri="{FF2B5EF4-FFF2-40B4-BE49-F238E27FC236}">
                <a16:creationId xmlns:a16="http://schemas.microsoft.com/office/drawing/2014/main" id="{04ECAD49-A777-4C44-DFC8-CC2662DB3DDF}"/>
              </a:ext>
            </a:extLst>
          </p:cNvPr>
          <p:cNvSpPr>
            <a:spLocks noGrp="1"/>
          </p:cNvSpPr>
          <p:nvPr>
            <p:ph idx="1"/>
          </p:nvPr>
        </p:nvSpPr>
        <p:spPr>
          <a:xfrm>
            <a:off x="838200" y="1543051"/>
            <a:ext cx="11353801" cy="4982440"/>
          </a:xfrm>
        </p:spPr>
        <p:txBody>
          <a:bodyPr>
            <a:noAutofit/>
          </a:bodyPr>
          <a:lstStyle/>
          <a:p>
            <a:pPr marL="324000" indent="-324000">
              <a:lnSpc>
                <a:spcPct val="100000"/>
              </a:lnSpc>
              <a:spcBef>
                <a:spcPts val="600"/>
              </a:spcBef>
            </a:pPr>
            <a:r>
              <a:rPr lang="en-US" altLang="zh-SG"/>
              <a:t>(Advanced?) Topics on the “new” and “advanced” stuffs of Deep learning: generative models, reinforcement learning, graph neural networks, Bayesian neural network, video and 3D understanding, few-shot and transfer learning, under-explored tasks.</a:t>
            </a:r>
          </a:p>
          <a:p>
            <a:pPr marL="324000" indent="-324000">
              <a:lnSpc>
                <a:spcPct val="100000"/>
              </a:lnSpc>
              <a:spcBef>
                <a:spcPts val="600"/>
              </a:spcBef>
            </a:pPr>
            <a:r>
              <a:rPr lang="en-US" altLang="zh-SG"/>
              <a:t>In-person lectures, recording will be available at the end of each class for revision (except the recordings of guest lectures). </a:t>
            </a:r>
          </a:p>
          <a:p>
            <a:pPr lvl="1"/>
            <a:r>
              <a:rPr lang="en-US" altLang="zh-SG"/>
              <a:t>Be assured: no materials from these topics will be tested.</a:t>
            </a:r>
          </a:p>
          <a:p>
            <a:pPr marL="324000" indent="-324000">
              <a:lnSpc>
                <a:spcPct val="100000"/>
              </a:lnSpc>
              <a:spcBef>
                <a:spcPts val="600"/>
              </a:spcBef>
            </a:pPr>
            <a:r>
              <a:rPr lang="en-US" altLang="zh-SG"/>
              <a:t>Office hour: Prior appointment is much appreciated </a:t>
            </a:r>
            <a:r>
              <a:rPr lang="en-US" altLang="zh-SG">
                <a:sym typeface="Wingdings" panose="05000000000000000000" pitchFamily="2" charset="2"/>
              </a:rPr>
              <a:t></a:t>
            </a:r>
            <a:r>
              <a:rPr lang="en-US" altLang="zh-SG"/>
              <a:t> </a:t>
            </a:r>
          </a:p>
          <a:p>
            <a:pPr marL="781189" lvl="1" indent="-324000">
              <a:lnSpc>
                <a:spcPct val="100000"/>
              </a:lnSpc>
            </a:pPr>
            <a:r>
              <a:rPr lang="en-US" altLang="zh-SG"/>
              <a:t>Office @ E4-05-36</a:t>
            </a:r>
            <a:endParaRPr lang="zh-SG" altLang="en-US"/>
          </a:p>
        </p:txBody>
      </p:sp>
    </p:spTree>
    <p:extLst>
      <p:ext uri="{BB962C8B-B14F-4D97-AF65-F5344CB8AC3E}">
        <p14:creationId xmlns:p14="http://schemas.microsoft.com/office/powerpoint/2010/main" val="70613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8C9A8-EE1E-158C-6357-B7510B371F78}"/>
              </a:ext>
            </a:extLst>
          </p:cNvPr>
          <p:cNvSpPr>
            <a:spLocks noGrp="1"/>
          </p:cNvSpPr>
          <p:nvPr>
            <p:ph type="title"/>
          </p:nvPr>
        </p:nvSpPr>
        <p:spPr/>
        <p:txBody>
          <a:bodyPr/>
          <a:lstStyle/>
          <a:p>
            <a:r>
              <a:rPr lang="en-US" sz="3200" dirty="0"/>
              <a:t>Learning the Parameters of Energy-Based Models</a:t>
            </a:r>
            <a:endParaRPr lang="en-SG" sz="3200" dirty="0"/>
          </a:p>
        </p:txBody>
      </p:sp>
      <p:sp>
        <p:nvSpPr>
          <p:cNvPr id="3" name="Content Placeholder 2">
            <a:extLst>
              <a:ext uri="{FF2B5EF4-FFF2-40B4-BE49-F238E27FC236}">
                <a16:creationId xmlns:a16="http://schemas.microsoft.com/office/drawing/2014/main" id="{45C12D98-F31C-EF98-C7BB-77806E5DFAFA}"/>
              </a:ext>
            </a:extLst>
          </p:cNvPr>
          <p:cNvSpPr>
            <a:spLocks noGrp="1"/>
          </p:cNvSpPr>
          <p:nvPr>
            <p:ph idx="1"/>
          </p:nvPr>
        </p:nvSpPr>
        <p:spPr>
          <a:xfrm>
            <a:off x="838200" y="1543051"/>
            <a:ext cx="10515600" cy="3295877"/>
          </a:xfrm>
        </p:spPr>
        <p:txBody>
          <a:bodyPr/>
          <a:lstStyle/>
          <a:p>
            <a:r>
              <a:rPr lang="en-US" altLang="zh-CN" dirty="0"/>
              <a:t>E</a:t>
            </a:r>
            <a:r>
              <a:rPr lang="en-US" dirty="0"/>
              <a:t>nergy models not normalized – add a negative term to push </a:t>
            </a:r>
            <a:r>
              <a:rPr lang="en-US" dirty="0">
                <a:solidFill>
                  <a:schemeClr val="accent2">
                    <a:lumMod val="75000"/>
                  </a:schemeClr>
                </a:solidFill>
              </a:rPr>
              <a:t>up</a:t>
            </a:r>
            <a:r>
              <a:rPr lang="en-US" dirty="0"/>
              <a:t> energy where there are no data in addition to the positive term of pushing </a:t>
            </a:r>
            <a:r>
              <a:rPr lang="en-US" dirty="0">
                <a:solidFill>
                  <a:schemeClr val="accent2">
                    <a:lumMod val="75000"/>
                  </a:schemeClr>
                </a:solidFill>
              </a:rPr>
              <a:t>down</a:t>
            </a:r>
            <a:r>
              <a:rPr lang="en-US" dirty="0"/>
              <a:t> energy where the data is observed.</a:t>
            </a:r>
          </a:p>
          <a:p>
            <a:r>
              <a:rPr lang="en-US" dirty="0"/>
              <a:t>Contrastive divergence: </a:t>
            </a:r>
          </a:p>
          <a:p>
            <a:pPr lvl="1"/>
            <a:r>
              <a:rPr lang="en-US" dirty="0"/>
              <a:t>Each iteration, decrease the energy assigned to samples from the data (positive, green) and increase the energy assigned to samples from the model (i.e., samples from the energy model itself; negative, red).</a:t>
            </a:r>
            <a:endParaRPr lang="en-SG" dirty="0"/>
          </a:p>
        </p:txBody>
      </p:sp>
      <p:pic>
        <p:nvPicPr>
          <p:cNvPr id="4" name="图片 4">
            <a:extLst>
              <a:ext uri="{FF2B5EF4-FFF2-40B4-BE49-F238E27FC236}">
                <a16:creationId xmlns:a16="http://schemas.microsoft.com/office/drawing/2014/main" id="{F75FC42C-A296-98AF-61C8-DA59F52DFA2B}"/>
              </a:ext>
            </a:extLst>
          </p:cNvPr>
          <p:cNvPicPr>
            <a:picLocks noChangeAspect="1"/>
          </p:cNvPicPr>
          <p:nvPr/>
        </p:nvPicPr>
        <p:blipFill rotWithShape="1">
          <a:blip r:embed="rId2"/>
          <a:srcRect b="7015"/>
          <a:stretch/>
        </p:blipFill>
        <p:spPr>
          <a:xfrm>
            <a:off x="66675" y="4838928"/>
            <a:ext cx="12058650" cy="1656216"/>
          </a:xfrm>
          <a:prstGeom prst="rect">
            <a:avLst/>
          </a:prstGeom>
        </p:spPr>
      </p:pic>
    </p:spTree>
    <p:extLst>
      <p:ext uri="{BB962C8B-B14F-4D97-AF65-F5344CB8AC3E}">
        <p14:creationId xmlns:p14="http://schemas.microsoft.com/office/powerpoint/2010/main" val="12085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AA3A40-5CED-0F0D-33FE-405C0CB30D1E}"/>
              </a:ext>
            </a:extLst>
          </p:cNvPr>
          <p:cNvSpPr>
            <a:spLocks noGrp="1"/>
          </p:cNvSpPr>
          <p:nvPr>
            <p:ph type="title"/>
          </p:nvPr>
        </p:nvSpPr>
        <p:spPr/>
        <p:txBody>
          <a:bodyPr/>
          <a:lstStyle/>
          <a:p>
            <a:r>
              <a:rPr lang="en-US" altLang="zh-SG" sz="3200" dirty="0"/>
              <a:t>Learning the Parameters of EBMs</a:t>
            </a:r>
            <a:endParaRPr lang="zh-SG" altLang="en-US" sz="3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CA7FF83-2A14-5AE8-1F66-6F490A700318}"/>
                  </a:ext>
                </a:extLst>
              </p:cNvPr>
              <p:cNvSpPr>
                <a:spLocks noGrp="1"/>
              </p:cNvSpPr>
              <p:nvPr>
                <p:ph idx="1"/>
              </p:nvPr>
            </p:nvSpPr>
            <p:spPr>
              <a:xfrm>
                <a:off x="838200" y="1543051"/>
                <a:ext cx="10515600" cy="3295877"/>
              </a:xfrm>
            </p:spPr>
            <p:txBody>
              <a:bodyPr/>
              <a:lstStyle/>
              <a:p>
                <a:r>
                  <a:rPr lang="en-US" altLang="zh-SG" dirty="0"/>
                  <a:t>Contrastive divergence: </a:t>
                </a:r>
              </a:p>
              <a:p>
                <a:pPr lvl="1"/>
                <a:r>
                  <a:rPr lang="en-US" altLang="zh-SG" dirty="0"/>
                  <a:t>At convergence, samples from the model (red) are identical to samples from the data (green) and the positive and negative terms cancel out.</a:t>
                </a:r>
              </a:p>
              <a:p>
                <a:pPr lvl="1"/>
                <a:r>
                  <a:rPr lang="en-US" altLang="zh-SG" dirty="0"/>
                  <a:t>Make intuitive sense: energy function should not change once we have perfectly fit the data.</a:t>
                </a:r>
              </a:p>
              <a:p>
                <a:pPr lvl="1"/>
                <a:r>
                  <a:rPr lang="en-US" altLang="zh-SG" dirty="0"/>
                  <a:t>Mathematically this procedure is an approximation to the gradient of the log likelihood function. </a:t>
                </a:r>
                <a14:m>
                  <m:oMath xmlns:m="http://schemas.openxmlformats.org/officeDocument/2006/math">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𝑝</m:t>
                        </m:r>
                      </m:e>
                      <m:sub>
                        <m:r>
                          <a:rPr lang="en-US" altLang="zh-SG" b="0" i="1" smtClean="0">
                            <a:latin typeface="Cambria Math" panose="02040503050406030204" pitchFamily="18" charset="0"/>
                          </a:rPr>
                          <m:t>𝜃</m:t>
                        </m:r>
                      </m:sub>
                    </m:sSub>
                    <m:r>
                      <a:rPr lang="en-US" altLang="zh-SG" b="0" i="1" smtClean="0">
                        <a:latin typeface="Cambria Math" panose="02040503050406030204" pitchFamily="18" charset="0"/>
                      </a:rPr>
                      <m:t>=</m:t>
                    </m:r>
                    <m:f>
                      <m:fPr>
                        <m:ctrlPr>
                          <a:rPr lang="en-US" altLang="zh-SG" b="0" i="1" smtClean="0">
                            <a:latin typeface="Cambria Math" panose="02040503050406030204" pitchFamily="18" charset="0"/>
                          </a:rPr>
                        </m:ctrlPr>
                      </m:fPr>
                      <m:num>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𝑒</m:t>
                            </m:r>
                          </m:e>
                          <m:sup>
                            <m:r>
                              <a:rPr lang="en-US" altLang="zh-SG" b="0" i="1" smtClean="0">
                                <a:latin typeface="Cambria Math" panose="02040503050406030204" pitchFamily="18" charset="0"/>
                              </a:rPr>
                              <m:t>−</m:t>
                            </m:r>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𝐸</m:t>
                                </m:r>
                              </m:e>
                              <m:sub>
                                <m:r>
                                  <a:rPr lang="en-US" altLang="zh-SG" b="0" i="1" smtClean="0">
                                    <a:latin typeface="Cambria Math" panose="02040503050406030204" pitchFamily="18" charset="0"/>
                                  </a:rPr>
                                  <m:t>𝜃</m:t>
                                </m:r>
                              </m:sub>
                            </m:sSub>
                          </m:sup>
                        </m:sSup>
                      </m:num>
                      <m:den>
                        <m:r>
                          <a:rPr lang="en-US" altLang="zh-SG" b="0" i="1" smtClean="0">
                            <a:latin typeface="Cambria Math" panose="02040503050406030204" pitchFamily="18" charset="0"/>
                          </a:rPr>
                          <m:t>𝑍</m:t>
                        </m:r>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𝜃</m:t>
                            </m:r>
                          </m:e>
                        </m:d>
                      </m:den>
                    </m:f>
                  </m:oMath>
                </a14:m>
                <a:endParaRPr lang="zh-SG" altLang="en-US" dirty="0"/>
              </a:p>
            </p:txBody>
          </p:sp>
        </mc:Choice>
        <mc:Fallback xmlns="">
          <p:sp>
            <p:nvSpPr>
              <p:cNvPr id="3" name="内容占位符 2">
                <a:extLst>
                  <a:ext uri="{FF2B5EF4-FFF2-40B4-BE49-F238E27FC236}">
                    <a16:creationId xmlns:a16="http://schemas.microsoft.com/office/drawing/2014/main" id="{5CA7FF83-2A14-5AE8-1F66-6F490A700318}"/>
                  </a:ext>
                </a:extLst>
              </p:cNvPr>
              <p:cNvSpPr>
                <a:spLocks noGrp="1" noRot="1" noChangeAspect="1" noMove="1" noResize="1" noEditPoints="1" noAdjustHandles="1" noChangeArrowheads="1" noChangeShapeType="1" noTextEdit="1"/>
              </p:cNvSpPr>
              <p:nvPr>
                <p:ph idx="1"/>
              </p:nvPr>
            </p:nvSpPr>
            <p:spPr>
              <a:xfrm>
                <a:off x="838200" y="1543051"/>
                <a:ext cx="10515600" cy="3295877"/>
              </a:xfrm>
              <a:blipFill>
                <a:blip r:embed="rId2"/>
                <a:stretch>
                  <a:fillRect t="-1848" r="-928"/>
                </a:stretch>
              </a:blipFill>
            </p:spPr>
            <p:txBody>
              <a:bodyPr/>
              <a:lstStyle/>
              <a:p>
                <a:r>
                  <a:rPr lang="zh-SG" altLang="en-US">
                    <a:noFill/>
                  </a:rPr>
                  <a:t> </a:t>
                </a:r>
              </a:p>
            </p:txBody>
          </p:sp>
        </mc:Fallback>
      </mc:AlternateContent>
      <p:pic>
        <p:nvPicPr>
          <p:cNvPr id="5" name="图片 4">
            <a:extLst>
              <a:ext uri="{FF2B5EF4-FFF2-40B4-BE49-F238E27FC236}">
                <a16:creationId xmlns:a16="http://schemas.microsoft.com/office/drawing/2014/main" id="{1B02A08D-EAE3-A804-8E8D-BD8B87FE9E55}"/>
              </a:ext>
            </a:extLst>
          </p:cNvPr>
          <p:cNvPicPr>
            <a:picLocks noChangeAspect="1"/>
          </p:cNvPicPr>
          <p:nvPr/>
        </p:nvPicPr>
        <p:blipFill rotWithShape="1">
          <a:blip r:embed="rId3"/>
          <a:srcRect b="7015"/>
          <a:stretch/>
        </p:blipFill>
        <p:spPr>
          <a:xfrm>
            <a:off x="66675" y="4838928"/>
            <a:ext cx="12058650" cy="1656216"/>
          </a:xfrm>
          <a:prstGeom prst="rect">
            <a:avLst/>
          </a:prstGeom>
        </p:spPr>
      </p:pic>
    </p:spTree>
    <p:extLst>
      <p:ext uri="{BB962C8B-B14F-4D97-AF65-F5344CB8AC3E}">
        <p14:creationId xmlns:p14="http://schemas.microsoft.com/office/powerpoint/2010/main" val="260424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8BA5F-E651-8231-4830-4DB9527AD96F}"/>
              </a:ext>
            </a:extLst>
          </p:cNvPr>
          <p:cNvSpPr>
            <a:spLocks noGrp="1"/>
          </p:cNvSpPr>
          <p:nvPr>
            <p:ph type="title"/>
          </p:nvPr>
        </p:nvSpPr>
        <p:spPr/>
        <p:txBody>
          <a:bodyPr/>
          <a:lstStyle/>
          <a:p>
            <a:r>
              <a:rPr lang="en-US" altLang="zh-SG" sz="3200" dirty="0"/>
              <a:t>Learning the Parameters of EBMs</a:t>
            </a:r>
            <a:endParaRPr lang="en-SG"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AAB95-CF16-269F-2261-1C679B84E83D}"/>
                  </a:ext>
                </a:extLst>
              </p:cNvPr>
              <p:cNvSpPr>
                <a:spLocks noGrp="1"/>
              </p:cNvSpPr>
              <p:nvPr>
                <p:ph idx="1"/>
              </p:nvPr>
            </p:nvSpPr>
            <p:spPr>
              <a:xfrm>
                <a:off x="838200" y="3571874"/>
                <a:ext cx="10515600" cy="2773361"/>
              </a:xfrm>
            </p:spPr>
            <p:txBody>
              <a:bodyPr/>
              <a:lstStyle/>
              <a:p>
                <a:r>
                  <a:rPr lang="en-US" dirty="0"/>
                  <a:t>The first term is the positive term gradient, which tries to modify parameters to decrease the energy placed on data samples. </a:t>
                </a:r>
              </a:p>
              <a:p>
                <a:r>
                  <a:rPr lang="en-US" dirty="0"/>
                  <a:t>The second term is the negative term gradient, recall </a:t>
                </a:r>
                <a14:m>
                  <m:oMath xmlns:m="http://schemas.openxmlformats.org/officeDocument/2006/math">
                    <m:r>
                      <a:rPr lang="en-US" altLang="zh-SG" b="0" i="1" smtClean="0">
                        <a:latin typeface="Cambria Math" panose="02040503050406030204" pitchFamily="18" charset="0"/>
                      </a:rPr>
                      <m:t>𝑍</m:t>
                    </m:r>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𝜃</m:t>
                        </m:r>
                      </m:e>
                    </m:d>
                    <m:r>
                      <a:rPr lang="en-US" altLang="zh-SG" b="0" i="1" smtClean="0">
                        <a:latin typeface="Cambria Math" panose="02040503050406030204" pitchFamily="18" charset="0"/>
                      </a:rPr>
                      <m:t>=</m:t>
                    </m:r>
                    <m:nary>
                      <m:naryPr>
                        <m:supHide m:val="on"/>
                        <m:ctrlPr>
                          <a:rPr lang="en-US" altLang="zh-SG" b="0" i="1" smtClean="0">
                            <a:latin typeface="Cambria Math" panose="02040503050406030204" pitchFamily="18" charset="0"/>
                          </a:rPr>
                        </m:ctrlPr>
                      </m:naryPr>
                      <m:sub>
                        <m:r>
                          <a:rPr lang="en-US" altLang="zh-SG" b="0" i="1" smtClean="0">
                            <a:latin typeface="Cambria Math" panose="02040503050406030204" pitchFamily="18" charset="0"/>
                          </a:rPr>
                          <m:t>𝑥</m:t>
                        </m:r>
                      </m:sub>
                      <m:sup/>
                      <m:e>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𝑒</m:t>
                            </m:r>
                          </m:e>
                          <m:sup>
                            <m:r>
                              <a:rPr lang="en-US" altLang="zh-SG" b="0" i="1" smtClean="0">
                                <a:latin typeface="Cambria Math" panose="02040503050406030204" pitchFamily="18" charset="0"/>
                              </a:rPr>
                              <m:t>−</m:t>
                            </m:r>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𝐸</m:t>
                                </m:r>
                              </m:e>
                              <m:sub>
                                <m:r>
                                  <a:rPr lang="en-US" altLang="zh-SG" b="0" i="1" smtClean="0">
                                    <a:latin typeface="Cambria Math" panose="02040503050406030204" pitchFamily="18" charset="0"/>
                                  </a:rPr>
                                  <m:t>𝜃</m:t>
                                </m:r>
                              </m:sub>
                            </m:sSub>
                            <m:r>
                              <a:rPr lang="en-US" altLang="zh-SG" b="0" i="1" smtClean="0">
                                <a:latin typeface="Cambria Math" panose="02040503050406030204" pitchFamily="18" charset="0"/>
                              </a:rPr>
                              <m:t>(</m:t>
                            </m:r>
                            <m:r>
                              <a:rPr lang="en-US" altLang="zh-SG" b="0" i="1" smtClean="0">
                                <a:latin typeface="Cambria Math" panose="02040503050406030204" pitchFamily="18" charset="0"/>
                              </a:rPr>
                              <m:t>𝑥</m:t>
                            </m:r>
                            <m:r>
                              <a:rPr lang="en-US" altLang="zh-SG" b="0" i="1" smtClean="0">
                                <a:latin typeface="Cambria Math" panose="02040503050406030204" pitchFamily="18" charset="0"/>
                              </a:rPr>
                              <m:t>)</m:t>
                            </m:r>
                          </m:sup>
                        </m:sSup>
                        <m:r>
                          <a:rPr lang="en-US" altLang="zh-SG" b="0" i="1" smtClean="0">
                            <a:latin typeface="Cambria Math" panose="02040503050406030204" pitchFamily="18" charset="0"/>
                          </a:rPr>
                          <m:t>𝑑𝑥</m:t>
                        </m:r>
                      </m:e>
                    </m:nary>
                  </m:oMath>
                </a14:m>
                <a:r>
                  <a:rPr lang="en-US" dirty="0"/>
                  <a:t>: How to measure it? </a:t>
                </a:r>
              </a:p>
              <a:p>
                <a:pPr lvl="1"/>
                <a:r>
                  <a:rPr lang="en-US" dirty="0"/>
                  <a:t>The strategy: rewrite it as an expectation, approximated via sampling.</a:t>
                </a:r>
                <a:endParaRPr lang="en-SG" dirty="0"/>
              </a:p>
            </p:txBody>
          </p:sp>
        </mc:Choice>
        <mc:Fallback xmlns="">
          <p:sp>
            <p:nvSpPr>
              <p:cNvPr id="3" name="Content Placeholder 2">
                <a:extLst>
                  <a:ext uri="{FF2B5EF4-FFF2-40B4-BE49-F238E27FC236}">
                    <a16:creationId xmlns:a16="http://schemas.microsoft.com/office/drawing/2014/main" id="{0F2AAB95-CF16-269F-2261-1C679B84E83D}"/>
                  </a:ext>
                </a:extLst>
              </p:cNvPr>
              <p:cNvSpPr>
                <a:spLocks noGrp="1" noRot="1" noChangeAspect="1" noMove="1" noResize="1" noEditPoints="1" noAdjustHandles="1" noChangeArrowheads="1" noChangeShapeType="1" noTextEdit="1"/>
              </p:cNvSpPr>
              <p:nvPr>
                <p:ph idx="1"/>
              </p:nvPr>
            </p:nvSpPr>
            <p:spPr>
              <a:xfrm>
                <a:off x="838200" y="3571874"/>
                <a:ext cx="10515600" cy="2773361"/>
              </a:xfrm>
              <a:blipFill>
                <a:blip r:embed="rId2"/>
                <a:stretch>
                  <a:fillRect t="-2418" r="-1739"/>
                </a:stretch>
              </a:blipFill>
            </p:spPr>
            <p:txBody>
              <a:bodyPr/>
              <a:lstStyle/>
              <a:p>
                <a:r>
                  <a:rPr lang="zh-SG" altLang="en-US">
                    <a:noFill/>
                  </a:rPr>
                  <a:t> </a:t>
                </a:r>
              </a:p>
            </p:txBody>
          </p:sp>
        </mc:Fallback>
      </mc:AlternateContent>
      <p:pic>
        <p:nvPicPr>
          <p:cNvPr id="7" name="图片 6">
            <a:extLst>
              <a:ext uri="{FF2B5EF4-FFF2-40B4-BE49-F238E27FC236}">
                <a16:creationId xmlns:a16="http://schemas.microsoft.com/office/drawing/2014/main" id="{81E80AF7-4BD7-C107-E426-E9CC2D24AF87}"/>
              </a:ext>
            </a:extLst>
          </p:cNvPr>
          <p:cNvPicPr>
            <a:picLocks noChangeAspect="1"/>
          </p:cNvPicPr>
          <p:nvPr/>
        </p:nvPicPr>
        <p:blipFill>
          <a:blip r:embed="rId3"/>
          <a:stretch>
            <a:fillRect/>
          </a:stretch>
        </p:blipFill>
        <p:spPr>
          <a:xfrm>
            <a:off x="1581150" y="1543051"/>
            <a:ext cx="9029700" cy="1743075"/>
          </a:xfrm>
          <a:prstGeom prst="rect">
            <a:avLst/>
          </a:prstGeom>
        </p:spPr>
      </p:pic>
      <p:sp>
        <p:nvSpPr>
          <p:cNvPr id="8" name="矩形 7">
            <a:extLst>
              <a:ext uri="{FF2B5EF4-FFF2-40B4-BE49-F238E27FC236}">
                <a16:creationId xmlns:a16="http://schemas.microsoft.com/office/drawing/2014/main" id="{29638980-068D-4805-771B-0CF7A951CA6E}"/>
              </a:ext>
            </a:extLst>
          </p:cNvPr>
          <p:cNvSpPr/>
          <p:nvPr/>
        </p:nvSpPr>
        <p:spPr>
          <a:xfrm>
            <a:off x="5309960" y="2696938"/>
            <a:ext cx="3098800" cy="615497"/>
          </a:xfrm>
          <a:prstGeom prst="rect">
            <a:avLst/>
          </a:prstGeom>
          <a:noFill/>
          <a:ln w="38100">
            <a:solidFill>
              <a:srgbClr val="5FD8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sz="2000" dirty="0">
              <a:solidFill>
                <a:srgbClr val="004282"/>
              </a:solidFill>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9ED88256-ADB0-513C-2D4E-9E9A889D8201}"/>
              </a:ext>
            </a:extLst>
          </p:cNvPr>
          <p:cNvSpPr/>
          <p:nvPr/>
        </p:nvSpPr>
        <p:spPr>
          <a:xfrm>
            <a:off x="8700407" y="2696938"/>
            <a:ext cx="1800680" cy="6154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sz="2000" dirty="0">
              <a:solidFill>
                <a:srgbClr val="0042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295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0F026-BABA-D6C9-E2EC-33DB1D976EEE}"/>
              </a:ext>
            </a:extLst>
          </p:cNvPr>
          <p:cNvSpPr>
            <a:spLocks noGrp="1"/>
          </p:cNvSpPr>
          <p:nvPr>
            <p:ph type="title"/>
          </p:nvPr>
        </p:nvSpPr>
        <p:spPr/>
        <p:txBody>
          <a:bodyPr/>
          <a:lstStyle/>
          <a:p>
            <a:r>
              <a:rPr lang="en-US" altLang="zh-SG" sz="3200" dirty="0"/>
              <a:t>Learning the Parameters of EBMs: the Derivation</a:t>
            </a:r>
            <a:endParaRPr lang="zh-SG" altLang="en-US" sz="3200" dirty="0"/>
          </a:p>
        </p:txBody>
      </p:sp>
      <p:pic>
        <p:nvPicPr>
          <p:cNvPr id="5" name="图片 4">
            <a:extLst>
              <a:ext uri="{FF2B5EF4-FFF2-40B4-BE49-F238E27FC236}">
                <a16:creationId xmlns:a16="http://schemas.microsoft.com/office/drawing/2014/main" id="{6A3E3070-33D9-6725-52DA-67CBA6C91879}"/>
              </a:ext>
            </a:extLst>
          </p:cNvPr>
          <p:cNvPicPr>
            <a:picLocks noChangeAspect="1"/>
          </p:cNvPicPr>
          <p:nvPr/>
        </p:nvPicPr>
        <p:blipFill>
          <a:blip r:embed="rId3"/>
          <a:stretch>
            <a:fillRect/>
          </a:stretch>
        </p:blipFill>
        <p:spPr>
          <a:xfrm>
            <a:off x="1335313" y="1543051"/>
            <a:ext cx="9521374" cy="4888166"/>
          </a:xfrm>
          <a:prstGeom prst="rect">
            <a:avLst/>
          </a:prstGeom>
        </p:spPr>
      </p:pic>
    </p:spTree>
    <p:extLst>
      <p:ext uri="{BB962C8B-B14F-4D97-AF65-F5344CB8AC3E}">
        <p14:creationId xmlns:p14="http://schemas.microsoft.com/office/powerpoint/2010/main" val="2474401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A0AFA5-9436-834F-98CF-86ECC728B13E}"/>
              </a:ext>
            </a:extLst>
          </p:cNvPr>
          <p:cNvSpPr>
            <a:spLocks noGrp="1"/>
          </p:cNvSpPr>
          <p:nvPr>
            <p:ph type="title"/>
          </p:nvPr>
        </p:nvSpPr>
        <p:spPr>
          <a:xfrm>
            <a:off x="838200" y="612158"/>
            <a:ext cx="10515600" cy="831498"/>
          </a:xfrm>
        </p:spPr>
        <p:txBody>
          <a:bodyPr/>
          <a:lstStyle/>
          <a:p>
            <a:r>
              <a:rPr lang="en-US" altLang="zh-SG" sz="3200" dirty="0"/>
              <a:t>Learning the Parameters of EBMs: the Derivation</a:t>
            </a:r>
            <a:endParaRPr lang="zh-SG" altLang="en-US" sz="3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6B46801-4810-A9B4-2303-D433CD474ED1}"/>
                  </a:ext>
                </a:extLst>
              </p:cNvPr>
              <p:cNvSpPr>
                <a:spLocks noGrp="1"/>
              </p:cNvSpPr>
              <p:nvPr>
                <p:ph idx="1"/>
              </p:nvPr>
            </p:nvSpPr>
            <p:spPr>
              <a:xfrm>
                <a:off x="838200" y="3857554"/>
                <a:ext cx="10515600" cy="886024"/>
              </a:xfrm>
            </p:spPr>
            <p:txBody>
              <a:bodyPr/>
              <a:lstStyle/>
              <a:p>
                <a:pPr lvl="1"/>
                <a:r>
                  <a:rPr lang="en-US" altLang="zh-SG" dirty="0"/>
                  <a:t>Both expectations can be approximated via sampling. By defining </a:t>
                </a:r>
                <a14:m>
                  <m:oMath xmlns:m="http://schemas.openxmlformats.org/officeDocument/2006/math">
                    <m:sSup>
                      <m:sSupPr>
                        <m:ctrlPr>
                          <a:rPr lang="en-US" altLang="zh-SG" b="0" i="1" dirty="0" smtClean="0">
                            <a:latin typeface="Cambria Math" panose="02040503050406030204" pitchFamily="18" charset="0"/>
                          </a:rPr>
                        </m:ctrlPr>
                      </m:sSupPr>
                      <m:e>
                        <m:r>
                          <a:rPr lang="en-US" altLang="zh-SG" i="1" dirty="0" smtClean="0">
                            <a:latin typeface="Cambria Math" panose="02040503050406030204" pitchFamily="18" charset="0"/>
                          </a:rPr>
                          <m:t>𝑥</m:t>
                        </m:r>
                      </m:e>
                      <m:sup>
                        <m:r>
                          <a:rPr lang="en-US" altLang="zh-SG" b="0" i="1" dirty="0" smtClean="0">
                            <a:latin typeface="Cambria Math" panose="02040503050406030204" pitchFamily="18" charset="0"/>
                          </a:rPr>
                          <m:t>(</m:t>
                        </m:r>
                        <m:r>
                          <a:rPr lang="en-US" altLang="zh-SG" i="1" dirty="0" err="1" smtClean="0">
                            <a:latin typeface="Cambria Math" panose="02040503050406030204" pitchFamily="18" charset="0"/>
                          </a:rPr>
                          <m:t>𝑖</m:t>
                        </m:r>
                        <m:r>
                          <a:rPr lang="en-US" altLang="zh-SG" b="0" i="1" dirty="0" smtClean="0">
                            <a:latin typeface="Cambria Math" panose="02040503050406030204" pitchFamily="18" charset="0"/>
                          </a:rPr>
                          <m:t>)</m:t>
                        </m:r>
                      </m:sup>
                    </m:sSup>
                    <m:r>
                      <a:rPr lang="en-US" altLang="zh-SG" i="1" dirty="0" smtClean="0">
                        <a:latin typeface="Cambria Math" panose="02040503050406030204" pitchFamily="18" charset="0"/>
                      </a:rPr>
                      <m:t>∼</m:t>
                    </m:r>
                    <m:sSub>
                      <m:sSubPr>
                        <m:ctrlPr>
                          <a:rPr lang="en-US" altLang="zh-SG" b="0" i="1" dirty="0" smtClean="0">
                            <a:latin typeface="Cambria Math" panose="02040503050406030204" pitchFamily="18" charset="0"/>
                          </a:rPr>
                        </m:ctrlPr>
                      </m:sSubPr>
                      <m:e>
                        <m:r>
                          <a:rPr lang="en-US" altLang="zh-SG" i="1" dirty="0" err="1" smtClean="0">
                            <a:latin typeface="Cambria Math" panose="02040503050406030204" pitchFamily="18" charset="0"/>
                          </a:rPr>
                          <m:t>𝑝</m:t>
                        </m:r>
                      </m:e>
                      <m:sub>
                        <m:r>
                          <a:rPr lang="en-US" altLang="zh-SG" i="1" dirty="0" err="1" smtClean="0">
                            <a:latin typeface="Cambria Math" panose="02040503050406030204" pitchFamily="18" charset="0"/>
                          </a:rPr>
                          <m:t>𝑑𝑎𝑡𝑎</m:t>
                        </m:r>
                      </m:sub>
                    </m:sSub>
                  </m:oMath>
                </a14:m>
                <a:r>
                  <a:rPr lang="en-US" altLang="zh-SG" dirty="0"/>
                  <a:t> and </a:t>
                </a:r>
                <a14:m>
                  <m:oMath xmlns:m="http://schemas.openxmlformats.org/officeDocument/2006/math">
                    <m:sSup>
                      <m:sSupPr>
                        <m:ctrlPr>
                          <a:rPr lang="en-US" altLang="zh-SG" i="1" dirty="0">
                            <a:latin typeface="Cambria Math" panose="02040503050406030204" pitchFamily="18" charset="0"/>
                          </a:rPr>
                        </m:ctrlPr>
                      </m:sSupPr>
                      <m:e>
                        <m:acc>
                          <m:accPr>
                            <m:chr m:val="̂"/>
                            <m:ctrlPr>
                              <a:rPr lang="en-US" altLang="zh-SG" b="0" i="1" dirty="0" smtClean="0">
                                <a:latin typeface="Cambria Math" panose="02040503050406030204" pitchFamily="18" charset="0"/>
                              </a:rPr>
                            </m:ctrlPr>
                          </m:accPr>
                          <m:e>
                            <m:r>
                              <a:rPr lang="en-US" altLang="zh-SG" b="0" i="1" dirty="0" smtClean="0">
                                <a:latin typeface="Cambria Math" panose="02040503050406030204" pitchFamily="18" charset="0"/>
                              </a:rPr>
                              <m:t>𝑥</m:t>
                            </m:r>
                          </m:e>
                        </m:acc>
                      </m:e>
                      <m:sup>
                        <m:r>
                          <a:rPr lang="en-US" altLang="zh-SG" i="1" dirty="0">
                            <a:latin typeface="Cambria Math" panose="02040503050406030204" pitchFamily="18" charset="0"/>
                          </a:rPr>
                          <m:t>(</m:t>
                        </m:r>
                        <m:r>
                          <a:rPr lang="en-US" altLang="zh-SG" i="1" dirty="0" err="1">
                            <a:latin typeface="Cambria Math" panose="02040503050406030204" pitchFamily="18" charset="0"/>
                          </a:rPr>
                          <m:t>𝑖</m:t>
                        </m:r>
                        <m:r>
                          <a:rPr lang="en-US" altLang="zh-SG" i="1" dirty="0">
                            <a:latin typeface="Cambria Math" panose="02040503050406030204" pitchFamily="18" charset="0"/>
                          </a:rPr>
                          <m:t>)</m:t>
                        </m:r>
                      </m:sup>
                    </m:sSup>
                    <m:r>
                      <a:rPr lang="en-US" altLang="zh-SG" i="1" dirty="0">
                        <a:latin typeface="Cambria Math" panose="02040503050406030204" pitchFamily="18" charset="0"/>
                      </a:rPr>
                      <m:t>∼</m:t>
                    </m:r>
                    <m:sSub>
                      <m:sSubPr>
                        <m:ctrlPr>
                          <a:rPr lang="en-US" altLang="zh-SG" i="1" dirty="0">
                            <a:latin typeface="Cambria Math" panose="02040503050406030204" pitchFamily="18" charset="0"/>
                          </a:rPr>
                        </m:ctrlPr>
                      </m:sSubPr>
                      <m:e>
                        <m:r>
                          <a:rPr lang="en-US" altLang="zh-SG" i="1" dirty="0" err="1">
                            <a:latin typeface="Cambria Math" panose="02040503050406030204" pitchFamily="18" charset="0"/>
                          </a:rPr>
                          <m:t>𝑝</m:t>
                        </m:r>
                      </m:e>
                      <m:sub>
                        <m:r>
                          <a:rPr lang="en-US" altLang="zh-SG" b="0" i="1" dirty="0" smtClean="0">
                            <a:latin typeface="Cambria Math" panose="02040503050406030204" pitchFamily="18" charset="0"/>
                          </a:rPr>
                          <m:t>𝜃</m:t>
                        </m:r>
                      </m:sub>
                    </m:sSub>
                  </m:oMath>
                </a14:m>
                <a:r>
                  <a:rPr lang="en-US" altLang="zh-SG" dirty="0"/>
                  <a:t>, and taking </a:t>
                </a:r>
                <a14:m>
                  <m:oMath xmlns:m="http://schemas.openxmlformats.org/officeDocument/2006/math">
                    <m:r>
                      <a:rPr lang="en-US" altLang="zh-SG" i="1" dirty="0" smtClean="0">
                        <a:latin typeface="Cambria Math" panose="02040503050406030204" pitchFamily="18" charset="0"/>
                      </a:rPr>
                      <m:t>𝑁</m:t>
                    </m:r>
                  </m:oMath>
                </a14:m>
                <a:r>
                  <a:rPr lang="en-US" altLang="zh-SG" dirty="0"/>
                  <a:t> samples: </a:t>
                </a:r>
                <a:endParaRPr lang="zh-SG" altLang="en-US" dirty="0"/>
              </a:p>
            </p:txBody>
          </p:sp>
        </mc:Choice>
        <mc:Fallback xmlns="">
          <p:sp>
            <p:nvSpPr>
              <p:cNvPr id="3" name="内容占位符 2">
                <a:extLst>
                  <a:ext uri="{FF2B5EF4-FFF2-40B4-BE49-F238E27FC236}">
                    <a16:creationId xmlns:a16="http://schemas.microsoft.com/office/drawing/2014/main" id="{46B46801-4810-A9B4-2303-D433CD474ED1}"/>
                  </a:ext>
                </a:extLst>
              </p:cNvPr>
              <p:cNvSpPr>
                <a:spLocks noGrp="1" noRot="1" noChangeAspect="1" noMove="1" noResize="1" noEditPoints="1" noAdjustHandles="1" noChangeArrowheads="1" noChangeShapeType="1" noTextEdit="1"/>
              </p:cNvSpPr>
              <p:nvPr>
                <p:ph idx="1"/>
              </p:nvPr>
            </p:nvSpPr>
            <p:spPr>
              <a:xfrm>
                <a:off x="838200" y="3857554"/>
                <a:ext cx="10515600" cy="886024"/>
              </a:xfrm>
              <a:blipFill>
                <a:blip r:embed="rId3"/>
                <a:stretch>
                  <a:fillRect t="-4828" b="-11034"/>
                </a:stretch>
              </a:blipFill>
            </p:spPr>
            <p:txBody>
              <a:bodyPr/>
              <a:lstStyle/>
              <a:p>
                <a:r>
                  <a:rPr lang="zh-SG" altLang="en-US">
                    <a:noFill/>
                  </a:rPr>
                  <a:t> </a:t>
                </a:r>
              </a:p>
            </p:txBody>
          </p:sp>
        </mc:Fallback>
      </mc:AlternateContent>
      <p:pic>
        <p:nvPicPr>
          <p:cNvPr id="5" name="图片 4">
            <a:extLst>
              <a:ext uri="{FF2B5EF4-FFF2-40B4-BE49-F238E27FC236}">
                <a16:creationId xmlns:a16="http://schemas.microsoft.com/office/drawing/2014/main" id="{A8BE7EE4-C54F-6B90-4285-07E3547192CC}"/>
              </a:ext>
            </a:extLst>
          </p:cNvPr>
          <p:cNvPicPr>
            <a:picLocks noChangeAspect="1"/>
          </p:cNvPicPr>
          <p:nvPr/>
        </p:nvPicPr>
        <p:blipFill rotWithShape="1">
          <a:blip r:embed="rId4"/>
          <a:srcRect t="2533" b="1"/>
          <a:stretch/>
        </p:blipFill>
        <p:spPr>
          <a:xfrm>
            <a:off x="2082799" y="1443656"/>
            <a:ext cx="8026400" cy="2413898"/>
          </a:xfrm>
          <a:prstGeom prst="rect">
            <a:avLst/>
          </a:prstGeom>
        </p:spPr>
      </p:pic>
      <p:pic>
        <p:nvPicPr>
          <p:cNvPr id="8" name="图片 7">
            <a:extLst>
              <a:ext uri="{FF2B5EF4-FFF2-40B4-BE49-F238E27FC236}">
                <a16:creationId xmlns:a16="http://schemas.microsoft.com/office/drawing/2014/main" id="{4FF1E96B-9560-FC51-411A-6CC4551DE090}"/>
              </a:ext>
            </a:extLst>
          </p:cNvPr>
          <p:cNvPicPr>
            <a:picLocks noChangeAspect="1"/>
          </p:cNvPicPr>
          <p:nvPr/>
        </p:nvPicPr>
        <p:blipFill>
          <a:blip r:embed="rId5"/>
          <a:stretch>
            <a:fillRect/>
          </a:stretch>
        </p:blipFill>
        <p:spPr>
          <a:xfrm>
            <a:off x="2017484" y="4743578"/>
            <a:ext cx="8157030" cy="1791210"/>
          </a:xfrm>
          <a:prstGeom prst="rect">
            <a:avLst/>
          </a:prstGeom>
        </p:spPr>
      </p:pic>
      <p:pic>
        <p:nvPicPr>
          <p:cNvPr id="9" name="图片 8">
            <a:extLst>
              <a:ext uri="{FF2B5EF4-FFF2-40B4-BE49-F238E27FC236}">
                <a16:creationId xmlns:a16="http://schemas.microsoft.com/office/drawing/2014/main" id="{F5D2ADE2-9ABE-0398-FBD5-4241DE5685C8}"/>
              </a:ext>
            </a:extLst>
          </p:cNvPr>
          <p:cNvPicPr>
            <a:picLocks noChangeAspect="1"/>
          </p:cNvPicPr>
          <p:nvPr/>
        </p:nvPicPr>
        <p:blipFill rotWithShape="1">
          <a:blip r:embed="rId6"/>
          <a:srcRect b="7015"/>
          <a:stretch/>
        </p:blipFill>
        <p:spPr>
          <a:xfrm>
            <a:off x="66674" y="2143422"/>
            <a:ext cx="12058650" cy="1656216"/>
          </a:xfrm>
          <a:prstGeom prst="rect">
            <a:avLst/>
          </a:prstGeom>
        </p:spPr>
      </p:pic>
    </p:spTree>
    <p:extLst>
      <p:ext uri="{BB962C8B-B14F-4D97-AF65-F5344CB8AC3E}">
        <p14:creationId xmlns:p14="http://schemas.microsoft.com/office/powerpoint/2010/main" val="385682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E5E5A0-976B-9B11-478C-B9EAF26573B3}"/>
              </a:ext>
            </a:extLst>
          </p:cNvPr>
          <p:cNvSpPr>
            <a:spLocks noGrp="1"/>
          </p:cNvSpPr>
          <p:nvPr>
            <p:ph type="title"/>
          </p:nvPr>
        </p:nvSpPr>
        <p:spPr>
          <a:xfrm>
            <a:off x="838200" y="582614"/>
            <a:ext cx="10515600" cy="890586"/>
          </a:xfrm>
        </p:spPr>
        <p:txBody>
          <a:bodyPr/>
          <a:lstStyle/>
          <a:p>
            <a:r>
              <a:rPr lang="en-US" altLang="zh-SG" sz="3200" dirty="0"/>
              <a:t>Comparing Different Kinds of Generative Models</a:t>
            </a:r>
            <a:endParaRPr lang="zh-SG" altLang="en-US" sz="3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58EDC6F-54FE-7683-3D2D-1EBDB06669BA}"/>
                  </a:ext>
                </a:extLst>
              </p:cNvPr>
              <p:cNvSpPr>
                <a:spLocks noGrp="1"/>
              </p:cNvSpPr>
              <p:nvPr>
                <p:ph idx="1"/>
              </p:nvPr>
            </p:nvSpPr>
            <p:spPr>
              <a:xfrm>
                <a:off x="838200" y="3615311"/>
                <a:ext cx="10515600" cy="2729926"/>
              </a:xfrm>
            </p:spPr>
            <p:txBody>
              <a:bodyPr/>
              <a:lstStyle/>
              <a:p>
                <a:r>
                  <a:rPr lang="en-US" altLang="zh-SG" dirty="0"/>
                  <a:t>Both direct/indirect generative approaches have pros and cons:</a:t>
                </a:r>
              </a:p>
              <a:p>
                <a:pPr lvl="1"/>
                <a:r>
                  <a:rPr lang="en-US" altLang="zh-SG" dirty="0"/>
                  <a:t>Generators have latent variables </a:t>
                </a:r>
                <a14:m>
                  <m:oMath xmlns:m="http://schemas.openxmlformats.org/officeDocument/2006/math">
                    <m:r>
                      <a:rPr lang="en-US" altLang="zh-SG" i="1" dirty="0" smtClean="0">
                        <a:latin typeface="Cambria Math" panose="02040503050406030204" pitchFamily="18" charset="0"/>
                      </a:rPr>
                      <m:t>𝑧</m:t>
                    </m:r>
                  </m:oMath>
                </a14:m>
                <a:r>
                  <a:rPr lang="en-US" altLang="zh-SG" dirty="0"/>
                  <a:t> that control the properties of the generated image;</a:t>
                </a:r>
              </a:p>
              <a:p>
                <a:pPr lvl="1"/>
                <a:r>
                  <a:rPr lang="en-US" altLang="zh-SG" dirty="0"/>
                  <a:t>Density and energy models provide scores related to the likelihood of data. These scores can be used to detect anomalies and unusual events, or can be optimized to synthesize higher quality data.</a:t>
                </a:r>
                <a:endParaRPr lang="zh-SG" altLang="en-US" dirty="0"/>
              </a:p>
            </p:txBody>
          </p:sp>
        </mc:Choice>
        <mc:Fallback xmlns="">
          <p:sp>
            <p:nvSpPr>
              <p:cNvPr id="3" name="内容占位符 2">
                <a:extLst>
                  <a:ext uri="{FF2B5EF4-FFF2-40B4-BE49-F238E27FC236}">
                    <a16:creationId xmlns:a16="http://schemas.microsoft.com/office/drawing/2014/main" id="{558EDC6F-54FE-7683-3D2D-1EBDB06669BA}"/>
                  </a:ext>
                </a:extLst>
              </p:cNvPr>
              <p:cNvSpPr>
                <a:spLocks noGrp="1" noRot="1" noChangeAspect="1" noMove="1" noResize="1" noEditPoints="1" noAdjustHandles="1" noChangeArrowheads="1" noChangeShapeType="1" noTextEdit="1"/>
              </p:cNvSpPr>
              <p:nvPr>
                <p:ph idx="1"/>
              </p:nvPr>
            </p:nvSpPr>
            <p:spPr>
              <a:xfrm>
                <a:off x="838200" y="3615311"/>
                <a:ext cx="10515600" cy="2729926"/>
              </a:xfrm>
              <a:blipFill>
                <a:blip r:embed="rId2"/>
                <a:stretch>
                  <a:fillRect t="-2232" r="-812"/>
                </a:stretch>
              </a:blipFill>
            </p:spPr>
            <p:txBody>
              <a:bodyPr/>
              <a:lstStyle/>
              <a:p>
                <a:r>
                  <a:rPr lang="zh-SG" altLang="en-US">
                    <a:noFill/>
                  </a:rPr>
                  <a:t> </a:t>
                </a:r>
              </a:p>
            </p:txBody>
          </p:sp>
        </mc:Fallback>
      </mc:AlternateContent>
      <p:pic>
        <p:nvPicPr>
          <p:cNvPr id="5" name="图片 4">
            <a:extLst>
              <a:ext uri="{FF2B5EF4-FFF2-40B4-BE49-F238E27FC236}">
                <a16:creationId xmlns:a16="http://schemas.microsoft.com/office/drawing/2014/main" id="{574FDED0-ABFE-EC08-353A-4ABA398236B9}"/>
              </a:ext>
            </a:extLst>
          </p:cNvPr>
          <p:cNvPicPr>
            <a:picLocks noChangeAspect="1"/>
          </p:cNvPicPr>
          <p:nvPr/>
        </p:nvPicPr>
        <p:blipFill rotWithShape="1">
          <a:blip r:embed="rId3"/>
          <a:srcRect t="3097"/>
          <a:stretch/>
        </p:blipFill>
        <p:spPr>
          <a:xfrm>
            <a:off x="1553028" y="1659510"/>
            <a:ext cx="9085944" cy="1769490"/>
          </a:xfrm>
          <a:prstGeom prst="rect">
            <a:avLst/>
          </a:prstGeom>
        </p:spPr>
      </p:pic>
    </p:spTree>
    <p:extLst>
      <p:ext uri="{BB962C8B-B14F-4D97-AF65-F5344CB8AC3E}">
        <p14:creationId xmlns:p14="http://schemas.microsoft.com/office/powerpoint/2010/main" val="470857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84FABC5-BE37-676A-5B51-E8D2B24355E7}"/>
              </a:ext>
            </a:extLst>
          </p:cNvPr>
          <p:cNvSpPr>
            <a:spLocks noGrp="1"/>
          </p:cNvSpPr>
          <p:nvPr>
            <p:ph type="title"/>
          </p:nvPr>
        </p:nvSpPr>
        <p:spPr>
          <a:xfrm>
            <a:off x="831850" y="1709740"/>
            <a:ext cx="10761435" cy="1577746"/>
          </a:xfrm>
        </p:spPr>
        <p:txBody>
          <a:bodyPr>
            <a:normAutofit/>
          </a:bodyPr>
          <a:lstStyle/>
          <a:p>
            <a:pPr>
              <a:lnSpc>
                <a:spcPct val="100000"/>
              </a:lnSpc>
            </a:pPr>
            <a:r>
              <a:rPr lang="en-US" altLang="zh-SG" sz="4400" dirty="0"/>
              <a:t>Generative Models: </a:t>
            </a:r>
            <a:br>
              <a:rPr lang="en-US" altLang="zh-SG" sz="4400" dirty="0"/>
            </a:br>
            <a:r>
              <a:rPr lang="en-US" altLang="zh-SG" sz="4400" dirty="0"/>
              <a:t>Useful Density Models</a:t>
            </a:r>
            <a:endParaRPr lang="zh-SG" altLang="en-US" sz="4400" dirty="0"/>
          </a:p>
        </p:txBody>
      </p:sp>
      <p:sp>
        <p:nvSpPr>
          <p:cNvPr id="9" name="文本框 8">
            <a:extLst>
              <a:ext uri="{FF2B5EF4-FFF2-40B4-BE49-F238E27FC236}">
                <a16:creationId xmlns:a16="http://schemas.microsoft.com/office/drawing/2014/main" id="{11BE997C-CD5E-A618-9CF4-C07D23B39191}"/>
              </a:ext>
            </a:extLst>
          </p:cNvPr>
          <p:cNvSpPr txBox="1"/>
          <p:nvPr/>
        </p:nvSpPr>
        <p:spPr>
          <a:xfrm>
            <a:off x="831849" y="3428999"/>
            <a:ext cx="10761435" cy="2098965"/>
          </a:xfrm>
          <a:prstGeom prst="rect">
            <a:avLst/>
          </a:prstGeom>
          <a:noFill/>
        </p:spPr>
        <p:txBody>
          <a:bodyPr wrap="square" anchor="ctr">
            <a:noAutofit/>
          </a:bodyPr>
          <a:lstStyle/>
          <a:p>
            <a:pPr marL="720000" indent="-720000">
              <a:spcBef>
                <a:spcPts val="600"/>
              </a:spcBef>
              <a:spcAft>
                <a:spcPts val="600"/>
              </a:spcAft>
              <a:buFont typeface="Wingdings" panose="05000000000000000000" pitchFamily="2" charset="2"/>
              <a:buChar char="ü"/>
            </a:pPr>
            <a:r>
              <a:rPr lang="en-US" altLang="zh-SG" sz="3200" b="1" dirty="0">
                <a:solidFill>
                  <a:srgbClr val="004282"/>
                </a:solidFill>
                <a:latin typeface="Arial" panose="020B0604020202020204" pitchFamily="34" charset="0"/>
                <a:cs typeface="Arial" panose="020B0604020202020204" pitchFamily="34" charset="0"/>
              </a:rPr>
              <a:t>Gaussian and Autoregressive Density Models</a:t>
            </a:r>
          </a:p>
        </p:txBody>
      </p:sp>
    </p:spTree>
    <p:extLst>
      <p:ext uri="{BB962C8B-B14F-4D97-AF65-F5344CB8AC3E}">
        <p14:creationId xmlns:p14="http://schemas.microsoft.com/office/powerpoint/2010/main" val="3703850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3DE745-2241-D7C0-9BF8-7ADA1C586DE1}"/>
              </a:ext>
            </a:extLst>
          </p:cNvPr>
          <p:cNvSpPr>
            <a:spLocks noGrp="1"/>
          </p:cNvSpPr>
          <p:nvPr>
            <p:ph type="title"/>
          </p:nvPr>
        </p:nvSpPr>
        <p:spPr/>
        <p:txBody>
          <a:bodyPr/>
          <a:lstStyle/>
          <a:p>
            <a:r>
              <a:rPr lang="en-US" altLang="zh-SG" sz="3200" dirty="0"/>
              <a:t>Useful Density Models: Gaussian Density Models</a:t>
            </a:r>
            <a:endParaRPr lang="zh-SG" altLang="en-US" sz="3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72B541A-2A8A-4195-E193-8B07E6079141}"/>
                  </a:ext>
                </a:extLst>
              </p:cNvPr>
              <p:cNvSpPr>
                <a:spLocks noGrp="1"/>
              </p:cNvSpPr>
              <p:nvPr>
                <p:ph idx="1"/>
              </p:nvPr>
            </p:nvSpPr>
            <p:spPr>
              <a:xfrm>
                <a:off x="838200" y="1543051"/>
                <a:ext cx="5548086" cy="4952092"/>
              </a:xfrm>
            </p:spPr>
            <p:txBody>
              <a:bodyPr/>
              <a:lstStyle/>
              <a:p>
                <a:r>
                  <a:rPr lang="en-US" altLang="zh-SG" sz="2400" dirty="0"/>
                  <a:t>Maximum likelihood objective:</a:t>
                </a:r>
              </a:p>
              <a:p>
                <a:pPr marL="0" indent="0">
                  <a:buNone/>
                </a:pPr>
                <a14:m>
                  <m:oMathPara xmlns:m="http://schemas.openxmlformats.org/officeDocument/2006/math">
                    <m:oMathParaPr>
                      <m:jc m:val="centerGroup"/>
                    </m:oMathParaPr>
                    <m:oMath xmlns:m="http://schemas.openxmlformats.org/officeDocument/2006/math">
                      <m:func>
                        <m:funcPr>
                          <m:ctrlPr>
                            <a:rPr lang="en-US" altLang="zh-SG" sz="2400" b="0" i="1" smtClean="0">
                              <a:latin typeface="Cambria Math" panose="02040503050406030204" pitchFamily="18" charset="0"/>
                            </a:rPr>
                          </m:ctrlPr>
                        </m:funcPr>
                        <m:fName>
                          <m:limLow>
                            <m:limLowPr>
                              <m:ctrlPr>
                                <a:rPr lang="en-US" altLang="zh-SG" sz="2400" b="0" i="1" smtClean="0">
                                  <a:latin typeface="Cambria Math" panose="02040503050406030204" pitchFamily="18" charset="0"/>
                                </a:rPr>
                              </m:ctrlPr>
                            </m:limLowPr>
                            <m:e>
                              <m:r>
                                <m:rPr>
                                  <m:sty m:val="p"/>
                                </m:rPr>
                                <a:rPr lang="en-US" altLang="zh-SG" sz="2400" b="0" i="0" smtClean="0">
                                  <a:latin typeface="Cambria Math" panose="02040503050406030204" pitchFamily="18" charset="0"/>
                                </a:rPr>
                                <m:t>max</m:t>
                              </m:r>
                            </m:e>
                            <m:lim>
                              <m:r>
                                <a:rPr lang="en-US" altLang="zh-SG" sz="2400" b="0" i="1" smtClean="0">
                                  <a:latin typeface="Cambria Math" panose="02040503050406030204" pitchFamily="18" charset="0"/>
                                </a:rPr>
                                <m:t>𝜃</m:t>
                              </m:r>
                            </m:lim>
                          </m:limLow>
                        </m:fName>
                        <m:e>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𝔼</m:t>
                              </m:r>
                            </m:e>
                            <m:sub>
                              <m:r>
                                <a:rPr lang="en-US" altLang="zh-SG" sz="2400" b="0" i="1" smtClean="0">
                                  <a:latin typeface="Cambria Math" panose="02040503050406030204" pitchFamily="18" charset="0"/>
                                </a:rPr>
                                <m:t>𝑥</m:t>
                              </m:r>
                              <m:r>
                                <a:rPr lang="en-US" altLang="zh-SG" sz="2400" b="0" i="1" smtClean="0">
                                  <a:latin typeface="Cambria Math" panose="02040503050406030204" pitchFamily="18" charset="0"/>
                                </a:rPr>
                                <m:t>~</m:t>
                              </m:r>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𝑝</m:t>
                                  </m:r>
                                </m:e>
                                <m:sub>
                                  <m:r>
                                    <a:rPr lang="en-US" altLang="zh-SG" sz="2400" b="0" i="1" smtClean="0">
                                      <a:latin typeface="Cambria Math" panose="02040503050406030204" pitchFamily="18" charset="0"/>
                                    </a:rPr>
                                    <m:t>𝑑𝑎𝑡𝑎</m:t>
                                  </m:r>
                                </m:sub>
                              </m:sSub>
                            </m:sub>
                          </m:sSub>
                          <m:r>
                            <a:rPr lang="en-US" altLang="zh-SG" sz="2400" b="0" i="1" smtClean="0">
                              <a:latin typeface="Cambria Math" panose="02040503050406030204" pitchFamily="18" charset="0"/>
                            </a:rPr>
                            <m:t>[</m:t>
                          </m:r>
                          <m:func>
                            <m:funcPr>
                              <m:ctrlPr>
                                <a:rPr lang="en-US" altLang="zh-SG" sz="2400" b="0" i="1" smtClean="0">
                                  <a:latin typeface="Cambria Math" panose="02040503050406030204" pitchFamily="18" charset="0"/>
                                </a:rPr>
                              </m:ctrlPr>
                            </m:funcPr>
                            <m:fName>
                              <m:r>
                                <m:rPr>
                                  <m:sty m:val="p"/>
                                </m:rPr>
                                <a:rPr lang="en-US" altLang="zh-SG" sz="2400" b="0" i="0" smtClean="0">
                                  <a:latin typeface="Cambria Math" panose="02040503050406030204" pitchFamily="18" charset="0"/>
                                </a:rPr>
                                <m:t>log</m:t>
                              </m:r>
                            </m:fName>
                            <m:e>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𝑝</m:t>
                                  </m:r>
                                </m:e>
                                <m:sub>
                                  <m:r>
                                    <a:rPr lang="en-US" altLang="zh-SG" sz="2400" b="0" i="1" smtClean="0">
                                      <a:latin typeface="Cambria Math" panose="02040503050406030204" pitchFamily="18" charset="0"/>
                                    </a:rPr>
                                    <m:t>𝜃</m:t>
                                  </m:r>
                                </m:sub>
                              </m:sSub>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𝑥</m:t>
                              </m:r>
                              <m:r>
                                <a:rPr lang="en-US" altLang="zh-SG" sz="2400" b="0" i="1" smtClean="0">
                                  <a:latin typeface="Cambria Math" panose="02040503050406030204" pitchFamily="18" charset="0"/>
                                </a:rPr>
                                <m:t>)</m:t>
                              </m:r>
                            </m:e>
                          </m:func>
                          <m:r>
                            <a:rPr lang="en-US" altLang="zh-SG" sz="2400" b="0" i="1" smtClean="0">
                              <a:latin typeface="Cambria Math" panose="02040503050406030204" pitchFamily="18" charset="0"/>
                            </a:rPr>
                            <m:t>]</m:t>
                          </m:r>
                        </m:e>
                      </m:func>
                    </m:oMath>
                  </m:oMathPara>
                </a14:m>
                <a:endParaRPr lang="en-US" altLang="zh-SG" sz="2400" dirty="0"/>
              </a:p>
              <a:p>
                <a:r>
                  <a:rPr lang="en-US" altLang="zh-SG" sz="2400" dirty="0"/>
                  <a:t>Considering only Gaussian fits:</a:t>
                </a:r>
              </a:p>
              <a:p>
                <a:pPr marL="0" indent="0">
                  <a:buNone/>
                </a:pPr>
                <a14:m>
                  <m:oMathPara xmlns:m="http://schemas.openxmlformats.org/officeDocument/2006/math">
                    <m:oMathParaPr>
                      <m:jc m:val="centerGroup"/>
                    </m:oMathParaPr>
                    <m:oMath xmlns:m="http://schemas.openxmlformats.org/officeDocument/2006/math">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𝑝</m:t>
                          </m:r>
                        </m:e>
                        <m:sub>
                          <m:r>
                            <a:rPr lang="en-US" altLang="zh-SG" sz="2400" b="0" i="1" smtClean="0">
                              <a:latin typeface="Cambria Math" panose="02040503050406030204" pitchFamily="18" charset="0"/>
                            </a:rPr>
                            <m:t>𝜃</m:t>
                          </m:r>
                        </m:sub>
                      </m:sSub>
                      <m:d>
                        <m:dPr>
                          <m:ctrlPr>
                            <a:rPr lang="en-US" altLang="zh-SG" sz="2400" b="0" i="1" smtClean="0">
                              <a:latin typeface="Cambria Math" panose="02040503050406030204" pitchFamily="18" charset="0"/>
                            </a:rPr>
                          </m:ctrlPr>
                        </m:dPr>
                        <m:e>
                          <m:r>
                            <a:rPr lang="en-US" altLang="zh-SG" sz="2400" b="0" i="1" smtClean="0">
                              <a:latin typeface="Cambria Math" panose="02040503050406030204" pitchFamily="18" charset="0"/>
                            </a:rPr>
                            <m:t>𝑥</m:t>
                          </m:r>
                        </m:e>
                      </m:d>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𝒩</m:t>
                      </m:r>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𝑥</m:t>
                      </m:r>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𝜇</m:t>
                      </m:r>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𝜎</m:t>
                      </m:r>
                      <m:r>
                        <a:rPr lang="en-US" altLang="zh-SG" sz="2400" b="0" i="1" smtClean="0">
                          <a:latin typeface="Cambria Math" panose="02040503050406030204" pitchFamily="18" charset="0"/>
                        </a:rPr>
                        <m:t>)</m:t>
                      </m:r>
                    </m:oMath>
                  </m:oMathPara>
                </a14:m>
                <a:endParaRPr lang="en-US" altLang="zh-SG" sz="2400" dirty="0"/>
              </a:p>
              <a:p>
                <a:r>
                  <a:rPr lang="en-US" altLang="zh-SG" sz="2400" dirty="0"/>
                  <a:t>The parameters:</a:t>
                </a:r>
              </a:p>
              <a:p>
                <a:pPr marL="0" indent="0">
                  <a:buNone/>
                </a:pPr>
                <a14:m>
                  <m:oMathPara xmlns:m="http://schemas.openxmlformats.org/officeDocument/2006/math">
                    <m:oMathParaPr>
                      <m:jc m:val="centerGroup"/>
                    </m:oMathParaPr>
                    <m:oMath xmlns:m="http://schemas.openxmlformats.org/officeDocument/2006/math">
                      <m:r>
                        <a:rPr lang="en-US" altLang="zh-SG" sz="2400" b="0" i="1" smtClean="0">
                          <a:latin typeface="Cambria Math" panose="02040503050406030204" pitchFamily="18" charset="0"/>
                        </a:rPr>
                        <m:t>𝜃</m:t>
                      </m:r>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𝜇</m:t>
                      </m:r>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𝜎</m:t>
                      </m:r>
                      <m:r>
                        <a:rPr lang="en-US" altLang="zh-SG" sz="2400" b="0" i="1" smtClean="0">
                          <a:latin typeface="Cambria Math" panose="02040503050406030204" pitchFamily="18" charset="0"/>
                        </a:rPr>
                        <m:t>]</m:t>
                      </m:r>
                    </m:oMath>
                  </m:oMathPara>
                </a14:m>
                <a:endParaRPr lang="en-US" altLang="zh-SG" sz="2400" dirty="0"/>
              </a:p>
              <a:p>
                <a:r>
                  <a:rPr lang="en-US" altLang="zh-SG" sz="2400" dirty="0"/>
                  <a:t>The Closed form optimum for the parameters:</a:t>
                </a:r>
              </a:p>
              <a:p>
                <a:pPr marL="0" indent="0">
                  <a:buNone/>
                </a:pPr>
                <a14:m>
                  <m:oMathPara xmlns:m="http://schemas.openxmlformats.org/officeDocument/2006/math">
                    <m:oMathParaPr>
                      <m:jc m:val="centerGroup"/>
                    </m:oMathParaPr>
                    <m:oMath xmlns:m="http://schemas.openxmlformats.org/officeDocument/2006/math">
                      <m:r>
                        <a:rPr lang="en-US" altLang="zh-SG" sz="2400" b="0" i="1" smtClean="0">
                          <a:latin typeface="Cambria Math" panose="02040503050406030204" pitchFamily="18" charset="0"/>
                        </a:rPr>
                        <m:t>𝜇</m:t>
                      </m:r>
                      <m:r>
                        <a:rPr lang="en-US" altLang="zh-SG" sz="2400" b="0" i="1" smtClean="0">
                          <a:latin typeface="Cambria Math" panose="02040503050406030204" pitchFamily="18" charset="0"/>
                        </a:rPr>
                        <m:t>=</m:t>
                      </m:r>
                      <m:f>
                        <m:fPr>
                          <m:ctrlPr>
                            <a:rPr lang="en-US" altLang="zh-SG" sz="2400" b="0" i="1" smtClean="0">
                              <a:latin typeface="Cambria Math" panose="02040503050406030204" pitchFamily="18" charset="0"/>
                            </a:rPr>
                          </m:ctrlPr>
                        </m:fPr>
                        <m:num>
                          <m:r>
                            <a:rPr lang="en-US" altLang="zh-SG" sz="2400" b="0" i="1" smtClean="0">
                              <a:latin typeface="Cambria Math" panose="02040503050406030204" pitchFamily="18" charset="0"/>
                            </a:rPr>
                            <m:t>1</m:t>
                          </m:r>
                        </m:num>
                        <m:den>
                          <m:r>
                            <a:rPr lang="en-US" altLang="zh-SG" sz="2400" b="0" i="1" smtClean="0">
                              <a:latin typeface="Cambria Math" panose="02040503050406030204" pitchFamily="18" charset="0"/>
                            </a:rPr>
                            <m:t>𝑁</m:t>
                          </m:r>
                        </m:den>
                      </m:f>
                      <m:nary>
                        <m:naryPr>
                          <m:chr m:val="∑"/>
                          <m:ctrlPr>
                            <a:rPr lang="en-US" altLang="zh-SG" sz="2400" b="0" i="1" smtClean="0">
                              <a:latin typeface="Cambria Math" panose="02040503050406030204" pitchFamily="18" charset="0"/>
                            </a:rPr>
                          </m:ctrlPr>
                        </m:naryPr>
                        <m:sub>
                          <m:r>
                            <a:rPr lang="en-US" altLang="zh-SG" sz="2400" b="0" i="1" smtClean="0">
                              <a:latin typeface="Cambria Math" panose="02040503050406030204" pitchFamily="18" charset="0"/>
                            </a:rPr>
                            <m:t>𝑖</m:t>
                          </m:r>
                          <m:r>
                            <a:rPr lang="en-US" altLang="zh-SG" sz="2400" b="0" i="1" smtClean="0">
                              <a:latin typeface="Cambria Math" panose="02040503050406030204" pitchFamily="18" charset="0"/>
                            </a:rPr>
                            <m:t>=1</m:t>
                          </m:r>
                        </m:sub>
                        <m:sup>
                          <m:r>
                            <a:rPr lang="en-US" altLang="zh-SG" sz="2400" b="0" i="1" smtClean="0">
                              <a:latin typeface="Cambria Math" panose="02040503050406030204" pitchFamily="18" charset="0"/>
                            </a:rPr>
                            <m:t>𝑁</m:t>
                          </m:r>
                        </m:sup>
                        <m:e>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𝑥</m:t>
                              </m:r>
                            </m:e>
                            <m:sub>
                              <m:r>
                                <a:rPr lang="en-US" altLang="zh-SG" sz="2400" b="0" i="1" smtClean="0">
                                  <a:latin typeface="Cambria Math" panose="02040503050406030204" pitchFamily="18" charset="0"/>
                                </a:rPr>
                                <m:t>𝑖</m:t>
                              </m:r>
                            </m:sub>
                          </m:sSub>
                        </m:e>
                      </m:nary>
                      <m:r>
                        <a:rPr lang="en-US" altLang="zh-SG" sz="2400" b="0" i="1" smtClean="0">
                          <a:latin typeface="Cambria Math" panose="02040503050406030204" pitchFamily="18" charset="0"/>
                        </a:rPr>
                        <m:t>;  </m:t>
                      </m:r>
                      <m:sSup>
                        <m:sSupPr>
                          <m:ctrlPr>
                            <a:rPr lang="en-US" altLang="zh-SG" sz="2400" b="0" i="1" smtClean="0">
                              <a:latin typeface="Cambria Math" panose="02040503050406030204" pitchFamily="18" charset="0"/>
                            </a:rPr>
                          </m:ctrlPr>
                        </m:sSupPr>
                        <m:e>
                          <m:r>
                            <a:rPr lang="en-US" altLang="zh-SG" sz="2400" b="0" i="1" smtClean="0">
                              <a:latin typeface="Cambria Math" panose="02040503050406030204" pitchFamily="18" charset="0"/>
                            </a:rPr>
                            <m:t>𝜎</m:t>
                          </m:r>
                        </m:e>
                        <m:sup>
                          <m:r>
                            <a:rPr lang="en-US" altLang="zh-SG" sz="2400" b="0" i="1" smtClean="0">
                              <a:latin typeface="Cambria Math" panose="02040503050406030204" pitchFamily="18" charset="0"/>
                            </a:rPr>
                            <m:t>2</m:t>
                          </m:r>
                        </m:sup>
                      </m:sSup>
                      <m:r>
                        <a:rPr lang="en-US" altLang="zh-SG" sz="2400" i="1">
                          <a:latin typeface="Cambria Math" panose="02040503050406030204" pitchFamily="18" charset="0"/>
                        </a:rPr>
                        <m:t>=</m:t>
                      </m:r>
                      <m:f>
                        <m:fPr>
                          <m:ctrlPr>
                            <a:rPr lang="en-US" altLang="zh-SG" sz="2400" i="1">
                              <a:latin typeface="Cambria Math" panose="02040503050406030204" pitchFamily="18" charset="0"/>
                            </a:rPr>
                          </m:ctrlPr>
                        </m:fPr>
                        <m:num>
                          <m:r>
                            <a:rPr lang="en-US" altLang="zh-SG" sz="2400" i="1">
                              <a:latin typeface="Cambria Math" panose="02040503050406030204" pitchFamily="18" charset="0"/>
                            </a:rPr>
                            <m:t>1</m:t>
                          </m:r>
                        </m:num>
                        <m:den>
                          <m:r>
                            <a:rPr lang="en-US" altLang="zh-SG" sz="2400" i="1">
                              <a:latin typeface="Cambria Math" panose="02040503050406030204" pitchFamily="18" charset="0"/>
                            </a:rPr>
                            <m:t>𝑁</m:t>
                          </m:r>
                        </m:den>
                      </m:f>
                      <m:nary>
                        <m:naryPr>
                          <m:chr m:val="∑"/>
                          <m:ctrlPr>
                            <a:rPr lang="en-US" altLang="zh-SG" sz="2400" i="1">
                              <a:latin typeface="Cambria Math" panose="02040503050406030204" pitchFamily="18" charset="0"/>
                            </a:rPr>
                          </m:ctrlPr>
                        </m:naryPr>
                        <m:sub>
                          <m:r>
                            <a:rPr lang="en-US" altLang="zh-SG" sz="2400" i="1">
                              <a:latin typeface="Cambria Math" panose="02040503050406030204" pitchFamily="18" charset="0"/>
                            </a:rPr>
                            <m:t>𝑖</m:t>
                          </m:r>
                          <m:r>
                            <a:rPr lang="en-US" altLang="zh-SG" sz="2400" i="1">
                              <a:latin typeface="Cambria Math" panose="02040503050406030204" pitchFamily="18" charset="0"/>
                            </a:rPr>
                            <m:t>=1</m:t>
                          </m:r>
                        </m:sub>
                        <m:sup>
                          <m:r>
                            <a:rPr lang="en-US" altLang="zh-SG" sz="2400" i="1">
                              <a:latin typeface="Cambria Math" panose="02040503050406030204" pitchFamily="18" charset="0"/>
                            </a:rPr>
                            <m:t>𝑁</m:t>
                          </m:r>
                        </m:sup>
                        <m:e>
                          <m:sSup>
                            <m:sSupPr>
                              <m:ctrlPr>
                                <a:rPr lang="en-US" altLang="zh-SG" sz="2400" b="0" i="1" smtClean="0">
                                  <a:latin typeface="Cambria Math" panose="02040503050406030204" pitchFamily="18" charset="0"/>
                                </a:rPr>
                              </m:ctrlPr>
                            </m:sSupPr>
                            <m:e>
                              <m:d>
                                <m:dPr>
                                  <m:ctrlPr>
                                    <a:rPr lang="en-US" altLang="zh-SG" sz="2400" b="0" i="1" smtClean="0">
                                      <a:latin typeface="Cambria Math" panose="02040503050406030204" pitchFamily="18" charset="0"/>
                                    </a:rPr>
                                  </m:ctrlPr>
                                </m:dPr>
                                <m:e>
                                  <m:sSub>
                                    <m:sSubPr>
                                      <m:ctrlPr>
                                        <a:rPr lang="en-US" altLang="zh-SG" sz="2400" i="1">
                                          <a:latin typeface="Cambria Math" panose="02040503050406030204" pitchFamily="18" charset="0"/>
                                        </a:rPr>
                                      </m:ctrlPr>
                                    </m:sSubPr>
                                    <m:e>
                                      <m:r>
                                        <a:rPr lang="en-US" altLang="zh-SG" sz="2400" i="1">
                                          <a:latin typeface="Cambria Math" panose="02040503050406030204" pitchFamily="18" charset="0"/>
                                        </a:rPr>
                                        <m:t>𝑥</m:t>
                                      </m:r>
                                    </m:e>
                                    <m:sub>
                                      <m:r>
                                        <a:rPr lang="en-US" altLang="zh-SG" sz="2400" i="1">
                                          <a:latin typeface="Cambria Math" panose="02040503050406030204" pitchFamily="18" charset="0"/>
                                        </a:rPr>
                                        <m:t>𝑖</m:t>
                                      </m:r>
                                    </m:sub>
                                  </m:sSub>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𝜇</m:t>
                                  </m:r>
                                </m:e>
                              </m:d>
                            </m:e>
                            <m:sup>
                              <m:r>
                                <a:rPr lang="en-US" altLang="zh-SG" sz="2400" b="0" i="1" smtClean="0">
                                  <a:latin typeface="Cambria Math" panose="02040503050406030204" pitchFamily="18" charset="0"/>
                                </a:rPr>
                                <m:t>2</m:t>
                              </m:r>
                            </m:sup>
                          </m:sSup>
                        </m:e>
                      </m:nary>
                    </m:oMath>
                  </m:oMathPara>
                </a14:m>
                <a:endParaRPr lang="zh-SG" altLang="en-US" sz="2400" dirty="0"/>
              </a:p>
            </p:txBody>
          </p:sp>
        </mc:Choice>
        <mc:Fallback xmlns="">
          <p:sp>
            <p:nvSpPr>
              <p:cNvPr id="3" name="内容占位符 2">
                <a:extLst>
                  <a:ext uri="{FF2B5EF4-FFF2-40B4-BE49-F238E27FC236}">
                    <a16:creationId xmlns:a16="http://schemas.microsoft.com/office/drawing/2014/main" id="{772B541A-2A8A-4195-E193-8B07E6079141}"/>
                  </a:ext>
                </a:extLst>
              </p:cNvPr>
              <p:cNvSpPr>
                <a:spLocks noGrp="1" noRot="1" noChangeAspect="1" noMove="1" noResize="1" noEditPoints="1" noAdjustHandles="1" noChangeArrowheads="1" noChangeShapeType="1" noTextEdit="1"/>
              </p:cNvSpPr>
              <p:nvPr>
                <p:ph idx="1"/>
              </p:nvPr>
            </p:nvSpPr>
            <p:spPr>
              <a:xfrm>
                <a:off x="838200" y="1543051"/>
                <a:ext cx="5548086" cy="4952092"/>
              </a:xfrm>
              <a:blipFill>
                <a:blip r:embed="rId2"/>
                <a:stretch>
                  <a:fillRect t="-862"/>
                </a:stretch>
              </a:blipFill>
            </p:spPr>
            <p:txBody>
              <a:bodyPr/>
              <a:lstStyle/>
              <a:p>
                <a:r>
                  <a:rPr lang="zh-SG" altLang="en-US">
                    <a:noFill/>
                  </a:rPr>
                  <a:t> </a:t>
                </a:r>
              </a:p>
            </p:txBody>
          </p:sp>
        </mc:Fallback>
      </mc:AlternateContent>
      <p:pic>
        <p:nvPicPr>
          <p:cNvPr id="4" name="图片 4">
            <a:extLst>
              <a:ext uri="{FF2B5EF4-FFF2-40B4-BE49-F238E27FC236}">
                <a16:creationId xmlns:a16="http://schemas.microsoft.com/office/drawing/2014/main" id="{EC1C6D24-9E09-F284-40FC-DC6F8BC4EF90}"/>
              </a:ext>
            </a:extLst>
          </p:cNvPr>
          <p:cNvPicPr>
            <a:picLocks noChangeAspect="1"/>
          </p:cNvPicPr>
          <p:nvPr/>
        </p:nvPicPr>
        <p:blipFill>
          <a:blip r:embed="rId3"/>
          <a:stretch>
            <a:fillRect/>
          </a:stretch>
        </p:blipFill>
        <p:spPr>
          <a:xfrm>
            <a:off x="6134100" y="1948797"/>
            <a:ext cx="5892800" cy="3990694"/>
          </a:xfrm>
          <a:prstGeom prst="rect">
            <a:avLst/>
          </a:prstGeom>
        </p:spPr>
      </p:pic>
    </p:spTree>
    <p:extLst>
      <p:ext uri="{BB962C8B-B14F-4D97-AF65-F5344CB8AC3E}">
        <p14:creationId xmlns:p14="http://schemas.microsoft.com/office/powerpoint/2010/main" val="193007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50E04F-C2E3-024B-3A0F-B70596F533E9}"/>
              </a:ext>
            </a:extLst>
          </p:cNvPr>
          <p:cNvSpPr>
            <a:spLocks noGrp="1"/>
          </p:cNvSpPr>
          <p:nvPr>
            <p:ph type="title"/>
          </p:nvPr>
        </p:nvSpPr>
        <p:spPr/>
        <p:txBody>
          <a:bodyPr/>
          <a:lstStyle/>
          <a:p>
            <a:r>
              <a:rPr lang="en-US" altLang="zh-SG" sz="3200" dirty="0"/>
              <a:t>Useful Density Models: Gaussian Density Models</a:t>
            </a:r>
            <a:endParaRPr lang="zh-SG" altLang="en-US" sz="3200" dirty="0"/>
          </a:p>
        </p:txBody>
      </p:sp>
      <p:pic>
        <p:nvPicPr>
          <p:cNvPr id="5" name="图片 4">
            <a:extLst>
              <a:ext uri="{FF2B5EF4-FFF2-40B4-BE49-F238E27FC236}">
                <a16:creationId xmlns:a16="http://schemas.microsoft.com/office/drawing/2014/main" id="{FC3828CC-BB1D-5A7D-0DB8-ACCBA25A806F}"/>
              </a:ext>
            </a:extLst>
          </p:cNvPr>
          <p:cNvPicPr>
            <a:picLocks noChangeAspect="1"/>
          </p:cNvPicPr>
          <p:nvPr/>
        </p:nvPicPr>
        <p:blipFill>
          <a:blip r:embed="rId2"/>
          <a:stretch>
            <a:fillRect/>
          </a:stretch>
        </p:blipFill>
        <p:spPr>
          <a:xfrm>
            <a:off x="3414436" y="1937658"/>
            <a:ext cx="5363128" cy="3998684"/>
          </a:xfrm>
          <a:prstGeom prst="rect">
            <a:avLst/>
          </a:prstGeom>
        </p:spPr>
      </p:pic>
      <p:pic>
        <p:nvPicPr>
          <p:cNvPr id="4" name="图片 6">
            <a:extLst>
              <a:ext uri="{FF2B5EF4-FFF2-40B4-BE49-F238E27FC236}">
                <a16:creationId xmlns:a16="http://schemas.microsoft.com/office/drawing/2014/main" id="{F7192591-256B-52E8-268B-CE552B196A49}"/>
              </a:ext>
            </a:extLst>
          </p:cNvPr>
          <p:cNvPicPr>
            <a:picLocks noChangeAspect="1"/>
          </p:cNvPicPr>
          <p:nvPr/>
        </p:nvPicPr>
        <p:blipFill>
          <a:blip r:embed="rId3"/>
          <a:stretch>
            <a:fillRect/>
          </a:stretch>
        </p:blipFill>
        <p:spPr>
          <a:xfrm>
            <a:off x="2489201" y="1990530"/>
            <a:ext cx="7213598" cy="3892940"/>
          </a:xfrm>
          <a:prstGeom prst="rect">
            <a:avLst/>
          </a:prstGeom>
        </p:spPr>
      </p:pic>
    </p:spTree>
    <p:extLst>
      <p:ext uri="{BB962C8B-B14F-4D97-AF65-F5344CB8AC3E}">
        <p14:creationId xmlns:p14="http://schemas.microsoft.com/office/powerpoint/2010/main" val="66303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664A3-6380-8625-2311-E9D1EFEC87ED}"/>
              </a:ext>
            </a:extLst>
          </p:cNvPr>
          <p:cNvSpPr>
            <a:spLocks noGrp="1"/>
          </p:cNvSpPr>
          <p:nvPr>
            <p:ph type="title"/>
          </p:nvPr>
        </p:nvSpPr>
        <p:spPr/>
        <p:txBody>
          <a:bodyPr/>
          <a:lstStyle/>
          <a:p>
            <a:r>
              <a:rPr lang="en-US" altLang="zh-SG" sz="3200" dirty="0"/>
              <a:t>Going Further: the Autoregressive Density Models</a:t>
            </a:r>
            <a:endParaRPr lang="zh-SG" altLang="en-US" sz="3200" dirty="0"/>
          </a:p>
        </p:txBody>
      </p:sp>
      <p:pic>
        <p:nvPicPr>
          <p:cNvPr id="9" name="图片 8">
            <a:extLst>
              <a:ext uri="{FF2B5EF4-FFF2-40B4-BE49-F238E27FC236}">
                <a16:creationId xmlns:a16="http://schemas.microsoft.com/office/drawing/2014/main" id="{5D677BC4-FB82-E6F2-C2A6-27EF1111A87E}"/>
              </a:ext>
            </a:extLst>
          </p:cNvPr>
          <p:cNvPicPr>
            <a:picLocks noChangeAspect="1"/>
          </p:cNvPicPr>
          <p:nvPr/>
        </p:nvPicPr>
        <p:blipFill>
          <a:blip r:embed="rId3"/>
          <a:stretch>
            <a:fillRect/>
          </a:stretch>
        </p:blipFill>
        <p:spPr>
          <a:xfrm>
            <a:off x="1892443" y="5174425"/>
            <a:ext cx="8407113" cy="914479"/>
          </a:xfrm>
          <a:prstGeom prst="rect">
            <a:avLst/>
          </a:prstGeom>
        </p:spPr>
      </p:pic>
      <p:sp>
        <p:nvSpPr>
          <p:cNvPr id="12" name="内容占位符 2">
            <a:extLst>
              <a:ext uri="{FF2B5EF4-FFF2-40B4-BE49-F238E27FC236}">
                <a16:creationId xmlns:a16="http://schemas.microsoft.com/office/drawing/2014/main" id="{1F4503BD-ECB9-A9FC-F096-A91914072005}"/>
              </a:ext>
            </a:extLst>
          </p:cNvPr>
          <p:cNvSpPr txBox="1">
            <a:spLocks/>
          </p:cNvSpPr>
          <p:nvPr/>
        </p:nvSpPr>
        <p:spPr>
          <a:xfrm>
            <a:off x="838199" y="1710046"/>
            <a:ext cx="10515600" cy="3297384"/>
          </a:xfrm>
          <a:prstGeom prst="rect">
            <a:avLst/>
          </a:prstGeom>
        </p:spPr>
        <p:txBody>
          <a:bodyPr vert="horz" lIns="91440" tIns="45720" rIns="91440" bIns="45720" rtlCol="0">
            <a:noAutofit/>
          </a:bodyPr>
          <a:lstStyle>
            <a:lvl1pPr marL="324000" indent="-324000" algn="l" defTabSz="914377" rtl="0" eaLnBrk="1" latinLnBrk="0" hangingPunct="1">
              <a:lnSpc>
                <a:spcPct val="100000"/>
              </a:lnSpc>
              <a:spcBef>
                <a:spcPts val="600"/>
              </a:spcBef>
              <a:spcAft>
                <a:spcPts val="600"/>
              </a:spcAft>
              <a:buFontTx/>
              <a:buBlip>
                <a:blip r:embed="rId4"/>
              </a:buBlip>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324000" algn="l" defTabSz="914377" rtl="0" eaLnBrk="1" latinLnBrk="0" hangingPunct="1">
              <a:lnSpc>
                <a:spcPct val="100000"/>
              </a:lnSpc>
              <a:spcBef>
                <a:spcPts val="0"/>
              </a:spcBef>
              <a:spcAft>
                <a:spcPts val="600"/>
              </a:spcAft>
              <a:buFontTx/>
              <a:buBlip>
                <a:blip r:embed="rId4"/>
              </a:buBlip>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Tx/>
              <a:buBlip>
                <a:blip r:embed="rId4"/>
              </a:buBlip>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Tx/>
              <a:buBlip>
                <a:blip r:embed="rId4"/>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Tx/>
              <a:buBlip>
                <a:blip r:embed="rId4"/>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SG" dirty="0"/>
              <a:t>Problem with using single Gaussian? Limited and not realistic!</a:t>
            </a:r>
          </a:p>
          <a:p>
            <a:r>
              <a:rPr lang="en-US" altLang="zh-SG" dirty="0"/>
              <a:t>How can we generate images?</a:t>
            </a:r>
          </a:p>
          <a:p>
            <a:pPr lvl="1"/>
            <a:r>
              <a:rPr lang="en-US" altLang="zh-SG" dirty="0"/>
              <a:t>Images are built with pixels: if we can generate pixels, we thus generate images!</a:t>
            </a:r>
          </a:p>
          <a:p>
            <a:pPr lvl="1"/>
            <a:r>
              <a:rPr lang="en-US" altLang="zh-SG" dirty="0"/>
              <a:t>A relevant strategy from language: we generate a sentence with words – predict the next word given the previous word(s)</a:t>
            </a:r>
          </a:p>
          <a:p>
            <a:pPr lvl="1"/>
            <a:r>
              <a:rPr lang="en-US" altLang="zh-SG" dirty="0"/>
              <a:t>Autoregressive models!</a:t>
            </a:r>
            <a:endParaRPr lang="zh-SG" altLang="en-US" dirty="0"/>
          </a:p>
        </p:txBody>
      </p:sp>
    </p:spTree>
    <p:extLst>
      <p:ext uri="{BB962C8B-B14F-4D97-AF65-F5344CB8AC3E}">
        <p14:creationId xmlns:p14="http://schemas.microsoft.com/office/powerpoint/2010/main" val="165350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F23A7D-A064-7DCE-D48C-7A292307A5D6}"/>
              </a:ext>
            </a:extLst>
          </p:cNvPr>
          <p:cNvSpPr>
            <a:spLocks noGrp="1"/>
          </p:cNvSpPr>
          <p:nvPr>
            <p:ph type="title"/>
          </p:nvPr>
        </p:nvSpPr>
        <p:spPr/>
        <p:txBody>
          <a:bodyPr/>
          <a:lstStyle/>
          <a:p>
            <a:r>
              <a:rPr lang="en-US" altLang="zh-SG"/>
              <a:t>Background of Myself and Course</a:t>
            </a:r>
            <a:endParaRPr lang="zh-SG" altLang="en-US"/>
          </a:p>
        </p:txBody>
      </p:sp>
      <p:sp>
        <p:nvSpPr>
          <p:cNvPr id="3" name="内容占位符 2">
            <a:extLst>
              <a:ext uri="{FF2B5EF4-FFF2-40B4-BE49-F238E27FC236}">
                <a16:creationId xmlns:a16="http://schemas.microsoft.com/office/drawing/2014/main" id="{0B881403-B960-8BB0-DD47-0245603AF69D}"/>
              </a:ext>
            </a:extLst>
          </p:cNvPr>
          <p:cNvSpPr>
            <a:spLocks noGrp="1"/>
          </p:cNvSpPr>
          <p:nvPr>
            <p:ph idx="1"/>
          </p:nvPr>
        </p:nvSpPr>
        <p:spPr>
          <a:xfrm>
            <a:off x="838200" y="2939255"/>
            <a:ext cx="7350567" cy="1300236"/>
          </a:xfrm>
        </p:spPr>
        <p:txBody>
          <a:bodyPr anchor="ctr"/>
          <a:lstStyle/>
          <a:p>
            <a:pPr>
              <a:spcBef>
                <a:spcPts val="0"/>
              </a:spcBef>
              <a:spcAft>
                <a:spcPts val="0"/>
              </a:spcAft>
              <a:buFont typeface="Arial" panose="020B0604020202020204" pitchFamily="34" charset="0"/>
              <a:buChar char="•"/>
            </a:pPr>
            <a:r>
              <a:rPr lang="en-US" altLang="zh-SG" sz="2000">
                <a:solidFill>
                  <a:schemeClr val="accent2">
                    <a:lumMod val="75000"/>
                  </a:schemeClr>
                </a:solidFill>
              </a:rPr>
              <a:t>Video and time-series analysis.</a:t>
            </a:r>
          </a:p>
          <a:p>
            <a:pPr>
              <a:spcBef>
                <a:spcPts val="0"/>
              </a:spcBef>
              <a:spcAft>
                <a:spcPts val="0"/>
              </a:spcAft>
              <a:buFont typeface="Arial" panose="020B0604020202020204" pitchFamily="34" charset="0"/>
              <a:buChar char="•"/>
            </a:pPr>
            <a:r>
              <a:rPr lang="en-US" altLang="zh-SG" sz="2000">
                <a:solidFill>
                  <a:schemeClr val="accent2">
                    <a:lumMod val="75000"/>
                  </a:schemeClr>
                </a:solidFill>
              </a:rPr>
              <a:t>Transfer learning for efficiency and application.</a:t>
            </a:r>
          </a:p>
          <a:p>
            <a:pPr>
              <a:spcBef>
                <a:spcPts val="0"/>
              </a:spcBef>
              <a:spcAft>
                <a:spcPts val="0"/>
              </a:spcAft>
              <a:buFont typeface="Arial" panose="020B0604020202020204" pitchFamily="34" charset="0"/>
              <a:buChar char="•"/>
            </a:pPr>
            <a:r>
              <a:rPr lang="en-US" altLang="zh-SG" sz="2000">
                <a:solidFill>
                  <a:schemeClr val="accent2">
                    <a:lumMod val="75000"/>
                  </a:schemeClr>
                </a:solidFill>
              </a:rPr>
              <a:t>Combining with LLVM and AIOT devices.</a:t>
            </a:r>
            <a:endParaRPr lang="zh-SG" altLang="en-US" sz="2000">
              <a:solidFill>
                <a:schemeClr val="accent2">
                  <a:lumMod val="75000"/>
                </a:schemeClr>
              </a:solidFill>
            </a:endParaRPr>
          </a:p>
        </p:txBody>
      </p:sp>
      <p:sp>
        <p:nvSpPr>
          <p:cNvPr id="4" name="文本框 6">
            <a:extLst>
              <a:ext uri="{FF2B5EF4-FFF2-40B4-BE49-F238E27FC236}">
                <a16:creationId xmlns:a16="http://schemas.microsoft.com/office/drawing/2014/main" id="{2C2F57A1-8C70-01E4-133D-1DDD2ED2EAD8}"/>
              </a:ext>
            </a:extLst>
          </p:cNvPr>
          <p:cNvSpPr txBox="1"/>
          <p:nvPr/>
        </p:nvSpPr>
        <p:spPr>
          <a:xfrm>
            <a:off x="7778089" y="3255714"/>
            <a:ext cx="3407229" cy="422530"/>
          </a:xfrm>
          <a:prstGeom prst="rect">
            <a:avLst/>
          </a:prstGeom>
          <a:noFill/>
        </p:spPr>
        <p:txBody>
          <a:bodyPr wrap="none" rtlCol="0" anchor="ctr" anchorCtr="1">
            <a:noAutofit/>
          </a:bodyPr>
          <a:lstStyle/>
          <a:p>
            <a:pPr algn="ctr"/>
            <a:r>
              <a:rPr lang="en-US" altLang="zh-SG" sz="2400">
                <a:solidFill>
                  <a:srgbClr val="004282"/>
                </a:solidFill>
                <a:latin typeface="Arial" panose="020B0604020202020204" pitchFamily="34" charset="0"/>
                <a:cs typeface="Arial" panose="020B0604020202020204" pitchFamily="34" charset="0"/>
                <a:hlinkClick r:id="rId2"/>
              </a:rPr>
              <a:t>yc.xu@nus.edu.sg</a:t>
            </a:r>
            <a:endParaRPr lang="zh-SG" altLang="en-US" sz="2400">
              <a:solidFill>
                <a:srgbClr val="004282"/>
              </a:solidFill>
              <a:latin typeface="Arial" panose="020B0604020202020204" pitchFamily="34" charset="0"/>
              <a:cs typeface="Arial" panose="020B0604020202020204" pitchFamily="34" charset="0"/>
            </a:endParaRPr>
          </a:p>
        </p:txBody>
      </p:sp>
      <p:pic>
        <p:nvPicPr>
          <p:cNvPr id="1028" name="Picture 4" descr="A Smart Way To Reduce Noise Pollution | Centre for Information Sciences and  Systems (CISS) | NTU Singapore">
            <a:extLst>
              <a:ext uri="{FF2B5EF4-FFF2-40B4-BE49-F238E27FC236}">
                <a16:creationId xmlns:a16="http://schemas.microsoft.com/office/drawing/2014/main" id="{B6677E65-3EC4-F3D9-38C3-8D11F7E097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18" b="19318"/>
          <a:stretch/>
        </p:blipFill>
        <p:spPr bwMode="auto">
          <a:xfrm>
            <a:off x="993852" y="1687153"/>
            <a:ext cx="3009383" cy="11080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stitute for Infocomm Research (I2R)">
            <a:extLst>
              <a:ext uri="{FF2B5EF4-FFF2-40B4-BE49-F238E27FC236}">
                <a16:creationId xmlns:a16="http://schemas.microsoft.com/office/drawing/2014/main" id="{1650F2AA-A688-CF44-8DA1-AB5F933362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9" t="12359" r="6214" b="12358"/>
          <a:stretch/>
        </p:blipFill>
        <p:spPr bwMode="auto">
          <a:xfrm>
            <a:off x="4462638" y="1687154"/>
            <a:ext cx="3390686" cy="110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1DF3086-6A53-8B8A-7D1E-9CE9CE20D09D}"/>
              </a:ext>
            </a:extLst>
          </p:cNvPr>
          <p:cNvPicPr>
            <a:picLocks noChangeAspect="1"/>
          </p:cNvPicPr>
          <p:nvPr/>
        </p:nvPicPr>
        <p:blipFill rotWithShape="1">
          <a:blip r:embed="rId5">
            <a:extLst>
              <a:ext uri="{28A0092B-C50C-407E-A947-70E740481C1C}">
                <a14:useLocalDpi xmlns:a14="http://schemas.microsoft.com/office/drawing/2010/main" val="0"/>
              </a:ext>
            </a:extLst>
          </a:blip>
          <a:srcRect l="11740" t="7846" r="11740"/>
          <a:stretch/>
        </p:blipFill>
        <p:spPr>
          <a:xfrm>
            <a:off x="8312727" y="1687153"/>
            <a:ext cx="2337955" cy="1525475"/>
          </a:xfrm>
          <a:prstGeom prst="rect">
            <a:avLst/>
          </a:prstGeom>
        </p:spPr>
      </p:pic>
      <p:sp>
        <p:nvSpPr>
          <p:cNvPr id="8" name="内容占位符 2">
            <a:extLst>
              <a:ext uri="{FF2B5EF4-FFF2-40B4-BE49-F238E27FC236}">
                <a16:creationId xmlns:a16="http://schemas.microsoft.com/office/drawing/2014/main" id="{804BBDCA-BF58-6193-3E22-F9F2C93E1C50}"/>
              </a:ext>
            </a:extLst>
          </p:cNvPr>
          <p:cNvSpPr txBox="1">
            <a:spLocks/>
          </p:cNvSpPr>
          <p:nvPr/>
        </p:nvSpPr>
        <p:spPr>
          <a:xfrm>
            <a:off x="838200" y="4120629"/>
            <a:ext cx="10515600" cy="2392466"/>
          </a:xfrm>
          <a:prstGeom prst="rect">
            <a:avLst/>
          </a:prstGeom>
        </p:spPr>
        <p:txBody>
          <a:bodyPr vert="horz" lIns="91440" tIns="45720" rIns="91440" bIns="45720" rtlCol="0" anchor="ctr">
            <a:noAutofit/>
          </a:bodyPr>
          <a:lstStyle>
            <a:lvl1pPr marL="324000" indent="-324000" algn="l" defTabSz="914377" rtl="0" eaLnBrk="1" latinLnBrk="0" hangingPunct="1">
              <a:lnSpc>
                <a:spcPct val="100000"/>
              </a:lnSpc>
              <a:spcBef>
                <a:spcPts val="600"/>
              </a:spcBef>
              <a:spcAft>
                <a:spcPts val="1200"/>
              </a:spcAft>
              <a:buFontTx/>
              <a:buBlip>
                <a:blip r:embed="rId6"/>
              </a:buBlip>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324000" algn="l" defTabSz="914377" rtl="0" eaLnBrk="1" latinLnBrk="0" hangingPunct="1">
              <a:lnSpc>
                <a:spcPct val="100000"/>
              </a:lnSpc>
              <a:spcBef>
                <a:spcPts val="0"/>
              </a:spcBef>
              <a:spcAft>
                <a:spcPts val="600"/>
              </a:spcAft>
              <a:buFontTx/>
              <a:buBlip>
                <a:blip r:embed="rId6"/>
              </a:buBlip>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Tx/>
              <a:buBlip>
                <a:blip r:embed="rId6"/>
              </a:buBlip>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Tx/>
              <a:buBlip>
                <a:blip r:embed="rId6"/>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Tx/>
              <a:buBlip>
                <a:blip r:embed="rId6"/>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ltLang="zh-SG"/>
              <a:t>For the second part: explore, introductory, and enjoy (hopefully).</a:t>
            </a:r>
          </a:p>
          <a:p>
            <a:pPr>
              <a:spcAft>
                <a:spcPts val="600"/>
              </a:spcAft>
            </a:pPr>
            <a:r>
              <a:rPr lang="en-US" altLang="zh-SG"/>
              <a:t>Understanding the development is more important then remembering the techniques.</a:t>
            </a:r>
          </a:p>
          <a:p>
            <a:pPr lvl="1"/>
            <a:r>
              <a:rPr lang="en-US" altLang="zh-SG"/>
              <a:t>No computation, less in-depth details.</a:t>
            </a:r>
          </a:p>
          <a:p>
            <a:pPr lvl="1"/>
            <a:r>
              <a:rPr lang="en-US" altLang="zh-SG"/>
              <a:t>Analyze and think: what is next in deep learning?</a:t>
            </a:r>
            <a:endParaRPr lang="zh-SG" altLang="en-US"/>
          </a:p>
        </p:txBody>
      </p:sp>
    </p:spTree>
    <p:extLst>
      <p:ext uri="{BB962C8B-B14F-4D97-AF65-F5344CB8AC3E}">
        <p14:creationId xmlns:p14="http://schemas.microsoft.com/office/powerpoint/2010/main" val="326324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1524A-80E7-F4C6-2DE5-AB6A6A392DC0}"/>
              </a:ext>
            </a:extLst>
          </p:cNvPr>
          <p:cNvSpPr>
            <a:spLocks noGrp="1"/>
          </p:cNvSpPr>
          <p:nvPr>
            <p:ph type="title"/>
          </p:nvPr>
        </p:nvSpPr>
        <p:spPr/>
        <p:txBody>
          <a:bodyPr/>
          <a:lstStyle/>
          <a:p>
            <a:r>
              <a:rPr lang="en-US" altLang="zh-SG" sz="3200" dirty="0"/>
              <a:t>Autoregressive Models: for Sentence Generation</a:t>
            </a:r>
            <a:endParaRPr lang="zh-SG" altLang="en-US" sz="3200" dirty="0"/>
          </a:p>
        </p:txBody>
      </p:sp>
      <p:pic>
        <p:nvPicPr>
          <p:cNvPr id="4" name="内容占位符 3">
            <a:extLst>
              <a:ext uri="{FF2B5EF4-FFF2-40B4-BE49-F238E27FC236}">
                <a16:creationId xmlns:a16="http://schemas.microsoft.com/office/drawing/2014/main" id="{B49E5525-FE55-7B00-C2AC-252CF7D4BBE3}"/>
              </a:ext>
            </a:extLst>
          </p:cNvPr>
          <p:cNvPicPr>
            <a:picLocks noGrp="1" noChangeAspect="1"/>
          </p:cNvPicPr>
          <p:nvPr>
            <p:ph idx="1"/>
          </p:nvPr>
        </p:nvPicPr>
        <p:blipFill>
          <a:blip r:embed="rId2"/>
          <a:stretch>
            <a:fillRect/>
          </a:stretch>
        </p:blipFill>
        <p:spPr>
          <a:xfrm>
            <a:off x="1655380" y="1543050"/>
            <a:ext cx="8881239" cy="4802188"/>
          </a:xfrm>
          <a:prstGeom prst="rect">
            <a:avLst/>
          </a:prstGeom>
        </p:spPr>
      </p:pic>
    </p:spTree>
    <p:extLst>
      <p:ext uri="{BB962C8B-B14F-4D97-AF65-F5344CB8AC3E}">
        <p14:creationId xmlns:p14="http://schemas.microsoft.com/office/powerpoint/2010/main" val="3935824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6A2B4-9E03-D6E1-7DF6-2912B93933B1}"/>
              </a:ext>
            </a:extLst>
          </p:cNvPr>
          <p:cNvSpPr>
            <a:spLocks noGrp="1"/>
          </p:cNvSpPr>
          <p:nvPr>
            <p:ph type="title"/>
          </p:nvPr>
        </p:nvSpPr>
        <p:spPr/>
        <p:txBody>
          <a:bodyPr/>
          <a:lstStyle/>
          <a:p>
            <a:r>
              <a:rPr lang="en-US" altLang="zh-SG" sz="3200" dirty="0"/>
              <a:t>Autoregressive Models: for Sentence Generation</a:t>
            </a:r>
            <a:endParaRPr lang="zh-SG" altLang="en-US" sz="3200" dirty="0"/>
          </a:p>
        </p:txBody>
      </p:sp>
      <p:sp>
        <p:nvSpPr>
          <p:cNvPr id="3" name="内容占位符 2">
            <a:extLst>
              <a:ext uri="{FF2B5EF4-FFF2-40B4-BE49-F238E27FC236}">
                <a16:creationId xmlns:a16="http://schemas.microsoft.com/office/drawing/2014/main" id="{723B23DB-2853-ADA2-258F-3F359A1831C3}"/>
              </a:ext>
            </a:extLst>
          </p:cNvPr>
          <p:cNvSpPr>
            <a:spLocks noGrp="1"/>
          </p:cNvSpPr>
          <p:nvPr>
            <p:ph idx="1"/>
          </p:nvPr>
        </p:nvSpPr>
        <p:spPr>
          <a:xfrm>
            <a:off x="838200" y="1543051"/>
            <a:ext cx="10515600" cy="1163864"/>
          </a:xfrm>
        </p:spPr>
        <p:txBody>
          <a:bodyPr/>
          <a:lstStyle/>
          <a:p>
            <a:r>
              <a:rPr lang="en-US" altLang="zh-SG" sz="2400" dirty="0"/>
              <a:t>Autoregressive (AR) models forecast future behavior based on past behavior data, where autoregressive modeling uses only past data to predict future behavior. Mathematically:</a:t>
            </a:r>
            <a:endParaRPr lang="zh-SG" altLang="en-US" sz="2400" dirty="0"/>
          </a:p>
        </p:txBody>
      </p:sp>
      <p:pic>
        <p:nvPicPr>
          <p:cNvPr id="4" name="图片 6">
            <a:extLst>
              <a:ext uri="{FF2B5EF4-FFF2-40B4-BE49-F238E27FC236}">
                <a16:creationId xmlns:a16="http://schemas.microsoft.com/office/drawing/2014/main" id="{D89CA2EE-9F41-E657-D45B-AD9AED9657EF}"/>
              </a:ext>
            </a:extLst>
          </p:cNvPr>
          <p:cNvPicPr>
            <a:picLocks noChangeAspect="1"/>
          </p:cNvPicPr>
          <p:nvPr/>
        </p:nvPicPr>
        <p:blipFill>
          <a:blip r:embed="rId2"/>
          <a:stretch>
            <a:fillRect/>
          </a:stretch>
        </p:blipFill>
        <p:spPr>
          <a:xfrm>
            <a:off x="1954603" y="2794000"/>
            <a:ext cx="8282794" cy="3708400"/>
          </a:xfrm>
          <a:prstGeom prst="rect">
            <a:avLst/>
          </a:prstGeom>
        </p:spPr>
      </p:pic>
    </p:spTree>
    <p:extLst>
      <p:ext uri="{BB962C8B-B14F-4D97-AF65-F5344CB8AC3E}">
        <p14:creationId xmlns:p14="http://schemas.microsoft.com/office/powerpoint/2010/main" val="185519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FA2B8-15D2-DECA-A35B-B94F0F949DDF}"/>
              </a:ext>
            </a:extLst>
          </p:cNvPr>
          <p:cNvSpPr>
            <a:spLocks noGrp="1"/>
          </p:cNvSpPr>
          <p:nvPr>
            <p:ph type="title"/>
          </p:nvPr>
        </p:nvSpPr>
        <p:spPr/>
        <p:txBody>
          <a:bodyPr/>
          <a:lstStyle/>
          <a:p>
            <a:r>
              <a:rPr lang="en-US" altLang="zh-SG" sz="3200" dirty="0"/>
              <a:t>Autoregressive Models: for Sentence Generation</a:t>
            </a:r>
            <a:endParaRPr lang="zh-SG" altLang="en-US" sz="3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54BBF7E-72AE-E014-5111-2E64D892547C}"/>
                  </a:ext>
                </a:extLst>
              </p:cNvPr>
              <p:cNvSpPr>
                <a:spLocks noGrp="1"/>
              </p:cNvSpPr>
              <p:nvPr>
                <p:ph idx="1"/>
              </p:nvPr>
            </p:nvSpPr>
            <p:spPr>
              <a:xfrm>
                <a:off x="838200" y="4503097"/>
                <a:ext cx="10515600" cy="1509486"/>
              </a:xfrm>
            </p:spPr>
            <p:txBody>
              <a:bodyPr/>
              <a:lstStyle/>
              <a:p>
                <a:r>
                  <a:rPr lang="en-US" altLang="zh-SG" dirty="0"/>
                  <a:t>Recall this sentence generation example:</a:t>
                </a:r>
              </a:p>
              <a:p>
                <a:pPr lvl="1"/>
                <a:r>
                  <a:rPr lang="en-US" altLang="zh-SG" dirty="0"/>
                  <a:t>How to model </a:t>
                </a:r>
                <a14:m>
                  <m:oMath xmlns:m="http://schemas.openxmlformats.org/officeDocument/2006/math">
                    <m:r>
                      <a:rPr lang="en-US" altLang="zh-SG" b="0" i="1" smtClean="0">
                        <a:latin typeface="Cambria Math" panose="02040503050406030204" pitchFamily="18" charset="0"/>
                      </a:rPr>
                      <m:t>𝑝</m:t>
                    </m:r>
                    <m:d>
                      <m:dPr>
                        <m:ctrlPr>
                          <a:rPr lang="en-US" altLang="zh-SG" b="0" i="1" smtClean="0">
                            <a:latin typeface="Cambria Math" panose="02040503050406030204" pitchFamily="18" charset="0"/>
                          </a:rPr>
                        </m:ctrlPr>
                      </m:dPr>
                      <m:e>
                        <m:r>
                          <m:rPr>
                            <m:sty m:val="p"/>
                          </m:rPr>
                          <a:rPr lang="en-US" altLang="zh-SG" b="0" i="0" smtClean="0">
                            <a:latin typeface="Cambria Math" panose="02040503050406030204" pitchFamily="18" charset="0"/>
                          </a:rPr>
                          <m:t>time</m:t>
                        </m:r>
                      </m:e>
                      <m:e>
                        <m:r>
                          <m:rPr>
                            <m:sty m:val="p"/>
                          </m:rPr>
                          <a:rPr lang="en-US" altLang="zh-SG" b="0" i="0" smtClean="0">
                            <a:latin typeface="Cambria Math" panose="02040503050406030204" pitchFamily="18" charset="0"/>
                          </a:rPr>
                          <m:t>Once</m:t>
                        </m:r>
                        <m:r>
                          <a:rPr lang="en-US" altLang="zh-SG" b="0" i="0" smtClean="0">
                            <a:latin typeface="Cambria Math" panose="02040503050406030204" pitchFamily="18" charset="0"/>
                          </a:rPr>
                          <m:t>, </m:t>
                        </m:r>
                        <m:r>
                          <m:rPr>
                            <m:sty m:val="p"/>
                          </m:rPr>
                          <a:rPr lang="en-US" altLang="zh-SG" b="0" i="0" smtClean="0">
                            <a:latin typeface="Cambria Math" panose="02040503050406030204" pitchFamily="18" charset="0"/>
                          </a:rPr>
                          <m:t>upon</m:t>
                        </m:r>
                        <m:r>
                          <a:rPr lang="en-US" altLang="zh-SG" b="0" i="0" smtClean="0">
                            <a:latin typeface="Cambria Math" panose="02040503050406030204" pitchFamily="18" charset="0"/>
                          </a:rPr>
                          <m:t>, </m:t>
                        </m:r>
                        <m:r>
                          <m:rPr>
                            <m:sty m:val="p"/>
                          </m:rPr>
                          <a:rPr lang="en-US" altLang="zh-SG" b="0" i="0" smtClean="0">
                            <a:latin typeface="Cambria Math" panose="02040503050406030204" pitchFamily="18" charset="0"/>
                          </a:rPr>
                          <m:t>a</m:t>
                        </m:r>
                      </m:e>
                    </m:d>
                  </m:oMath>
                </a14:m>
                <a:r>
                  <a:rPr lang="en-US" altLang="zh-SG" dirty="0"/>
                  <a:t>?</a:t>
                </a:r>
              </a:p>
              <a:p>
                <a:pPr lvl="1"/>
                <a:r>
                  <a:rPr lang="en-US" altLang="zh-SG" dirty="0"/>
                  <a:t>Treat it as a “new word” classifier problem!</a:t>
                </a:r>
                <a:endParaRPr lang="zh-SG" altLang="en-US" dirty="0"/>
              </a:p>
            </p:txBody>
          </p:sp>
        </mc:Choice>
        <mc:Fallback xmlns="">
          <p:sp>
            <p:nvSpPr>
              <p:cNvPr id="3" name="内容占位符 2">
                <a:extLst>
                  <a:ext uri="{FF2B5EF4-FFF2-40B4-BE49-F238E27FC236}">
                    <a16:creationId xmlns:a16="http://schemas.microsoft.com/office/drawing/2014/main" id="{554BBF7E-72AE-E014-5111-2E64D892547C}"/>
                  </a:ext>
                </a:extLst>
              </p:cNvPr>
              <p:cNvSpPr>
                <a:spLocks noGrp="1" noRot="1" noChangeAspect="1" noMove="1" noResize="1" noEditPoints="1" noAdjustHandles="1" noChangeArrowheads="1" noChangeShapeType="1" noTextEdit="1"/>
              </p:cNvSpPr>
              <p:nvPr>
                <p:ph idx="1"/>
              </p:nvPr>
            </p:nvSpPr>
            <p:spPr>
              <a:xfrm>
                <a:off x="838200" y="4503097"/>
                <a:ext cx="10515600" cy="1509486"/>
              </a:xfrm>
              <a:blipFill>
                <a:blip r:embed="rId2"/>
                <a:stretch>
                  <a:fillRect t="-4453" b="-2834"/>
                </a:stretch>
              </a:blipFill>
            </p:spPr>
            <p:txBody>
              <a:bodyPr/>
              <a:lstStyle/>
              <a:p>
                <a:r>
                  <a:rPr lang="zh-SG" altLang="en-US">
                    <a:noFill/>
                  </a:rPr>
                  <a:t> </a:t>
                </a:r>
              </a:p>
            </p:txBody>
          </p:sp>
        </mc:Fallback>
      </mc:AlternateContent>
      <p:pic>
        <p:nvPicPr>
          <p:cNvPr id="8" name="图片 7">
            <a:extLst>
              <a:ext uri="{FF2B5EF4-FFF2-40B4-BE49-F238E27FC236}">
                <a16:creationId xmlns:a16="http://schemas.microsoft.com/office/drawing/2014/main" id="{351FE148-4A18-8EEA-607A-4216981B6B82}"/>
              </a:ext>
            </a:extLst>
          </p:cNvPr>
          <p:cNvPicPr>
            <a:picLocks noChangeAspect="1"/>
          </p:cNvPicPr>
          <p:nvPr/>
        </p:nvPicPr>
        <p:blipFill>
          <a:blip r:embed="rId3"/>
          <a:stretch>
            <a:fillRect/>
          </a:stretch>
        </p:blipFill>
        <p:spPr>
          <a:xfrm>
            <a:off x="2206170" y="2485937"/>
            <a:ext cx="7779660" cy="971648"/>
          </a:xfrm>
          <a:prstGeom prst="rect">
            <a:avLst/>
          </a:prstGeom>
        </p:spPr>
      </p:pic>
      <p:pic>
        <p:nvPicPr>
          <p:cNvPr id="4" name="图片 9">
            <a:extLst>
              <a:ext uri="{FF2B5EF4-FFF2-40B4-BE49-F238E27FC236}">
                <a16:creationId xmlns:a16="http://schemas.microsoft.com/office/drawing/2014/main" id="{05FE63AA-B00A-EBDA-555A-7457E7F5BF8C}"/>
              </a:ext>
            </a:extLst>
          </p:cNvPr>
          <p:cNvPicPr>
            <a:picLocks noChangeAspect="1"/>
          </p:cNvPicPr>
          <p:nvPr/>
        </p:nvPicPr>
        <p:blipFill>
          <a:blip r:embed="rId4"/>
          <a:stretch>
            <a:fillRect/>
          </a:stretch>
        </p:blipFill>
        <p:spPr>
          <a:xfrm>
            <a:off x="2600324" y="1651474"/>
            <a:ext cx="6991350" cy="2743200"/>
          </a:xfrm>
          <a:prstGeom prst="rect">
            <a:avLst/>
          </a:prstGeom>
        </p:spPr>
      </p:pic>
    </p:spTree>
    <p:extLst>
      <p:ext uri="{BB962C8B-B14F-4D97-AF65-F5344CB8AC3E}">
        <p14:creationId xmlns:p14="http://schemas.microsoft.com/office/powerpoint/2010/main" val="217981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4D01F2-EAB4-A01C-44FF-3FD6D6310DA1}"/>
              </a:ext>
            </a:extLst>
          </p:cNvPr>
          <p:cNvSpPr>
            <a:spLocks noGrp="1"/>
          </p:cNvSpPr>
          <p:nvPr>
            <p:ph type="title"/>
          </p:nvPr>
        </p:nvSpPr>
        <p:spPr>
          <a:xfrm>
            <a:off x="838200" y="691471"/>
            <a:ext cx="10515600" cy="672872"/>
          </a:xfrm>
        </p:spPr>
        <p:txBody>
          <a:bodyPr/>
          <a:lstStyle/>
          <a:p>
            <a:r>
              <a:rPr lang="en-US" altLang="zh-SG" sz="3200" dirty="0"/>
              <a:t>Autoregressive Models: Image Generation</a:t>
            </a:r>
            <a:endParaRPr lang="zh-SG" altLang="en-US" sz="3200" dirty="0"/>
          </a:p>
        </p:txBody>
      </p:sp>
      <p:pic>
        <p:nvPicPr>
          <p:cNvPr id="5" name="图片 4">
            <a:extLst>
              <a:ext uri="{FF2B5EF4-FFF2-40B4-BE49-F238E27FC236}">
                <a16:creationId xmlns:a16="http://schemas.microsoft.com/office/drawing/2014/main" id="{73AC7691-9F4F-8791-DCF1-30D7F00BBE43}"/>
              </a:ext>
            </a:extLst>
          </p:cNvPr>
          <p:cNvPicPr>
            <a:picLocks noChangeAspect="1"/>
          </p:cNvPicPr>
          <p:nvPr/>
        </p:nvPicPr>
        <p:blipFill>
          <a:blip r:embed="rId3"/>
          <a:stretch>
            <a:fillRect/>
          </a:stretch>
        </p:blipFill>
        <p:spPr>
          <a:xfrm>
            <a:off x="2024743" y="2746284"/>
            <a:ext cx="8142514" cy="3752578"/>
          </a:xfrm>
          <a:prstGeom prst="rect">
            <a:avLst/>
          </a:prstGeom>
        </p:spPr>
      </p:pic>
      <p:sp>
        <p:nvSpPr>
          <p:cNvPr id="3" name="内容占位符 2">
            <a:extLst>
              <a:ext uri="{FF2B5EF4-FFF2-40B4-BE49-F238E27FC236}">
                <a16:creationId xmlns:a16="http://schemas.microsoft.com/office/drawing/2014/main" id="{318A83FF-37EF-E6A0-5951-946C8A5EC978}"/>
              </a:ext>
            </a:extLst>
          </p:cNvPr>
          <p:cNvSpPr>
            <a:spLocks noGrp="1"/>
          </p:cNvSpPr>
          <p:nvPr>
            <p:ph idx="1"/>
          </p:nvPr>
        </p:nvSpPr>
        <p:spPr>
          <a:xfrm>
            <a:off x="838200" y="1364343"/>
            <a:ext cx="10515600" cy="1323520"/>
          </a:xfrm>
        </p:spPr>
        <p:txBody>
          <a:bodyPr/>
          <a:lstStyle/>
          <a:p>
            <a:r>
              <a:rPr lang="en-US" altLang="zh-SG" dirty="0">
                <a:sym typeface="Wingdings" panose="05000000000000000000" pitchFamily="2" charset="2"/>
              </a:rPr>
              <a:t>Synthesize an image pixel-by-pixel</a:t>
            </a:r>
            <a:endParaRPr lang="en-US" altLang="zh-SG" dirty="0"/>
          </a:p>
          <a:p>
            <a:pPr lvl="1"/>
            <a:r>
              <a:rPr lang="en-US" altLang="zh-SG" dirty="0"/>
              <a:t>Predict each next pixel from the partial image already completed – from the context of the partial image.</a:t>
            </a:r>
            <a:endParaRPr lang="zh-SG" altLang="en-US" dirty="0"/>
          </a:p>
        </p:txBody>
      </p:sp>
      <p:pic>
        <p:nvPicPr>
          <p:cNvPr id="6" name="图片 6">
            <a:extLst>
              <a:ext uri="{FF2B5EF4-FFF2-40B4-BE49-F238E27FC236}">
                <a16:creationId xmlns:a16="http://schemas.microsoft.com/office/drawing/2014/main" id="{0CD856DF-78EB-37FE-1D86-7334C942D522}"/>
              </a:ext>
            </a:extLst>
          </p:cNvPr>
          <p:cNvPicPr>
            <a:picLocks noChangeAspect="1"/>
          </p:cNvPicPr>
          <p:nvPr/>
        </p:nvPicPr>
        <p:blipFill>
          <a:blip r:embed="rId4"/>
          <a:stretch>
            <a:fillRect/>
          </a:stretch>
        </p:blipFill>
        <p:spPr>
          <a:xfrm>
            <a:off x="2024743" y="2746284"/>
            <a:ext cx="8155393" cy="3752577"/>
          </a:xfrm>
          <a:prstGeom prst="rect">
            <a:avLst/>
          </a:prstGeom>
        </p:spPr>
      </p:pic>
    </p:spTree>
    <p:extLst>
      <p:ext uri="{BB962C8B-B14F-4D97-AF65-F5344CB8AC3E}">
        <p14:creationId xmlns:p14="http://schemas.microsoft.com/office/powerpoint/2010/main" val="25085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7049CF-D6D8-79E2-7F28-A10A16B2DF54}"/>
              </a:ext>
            </a:extLst>
          </p:cNvPr>
          <p:cNvSpPr>
            <a:spLocks noGrp="1"/>
          </p:cNvSpPr>
          <p:nvPr>
            <p:ph type="title"/>
          </p:nvPr>
        </p:nvSpPr>
        <p:spPr/>
        <p:txBody>
          <a:bodyPr/>
          <a:lstStyle/>
          <a:p>
            <a:r>
              <a:rPr lang="en-US" altLang="zh-SG" sz="3200" dirty="0"/>
              <a:t>Training Autoregressive Models for </a:t>
            </a:r>
            <a:r>
              <a:rPr lang="en-US" altLang="zh-SG" sz="3200" dirty="0" err="1"/>
              <a:t>Img</a:t>
            </a:r>
            <a:r>
              <a:rPr lang="en-US" altLang="zh-SG" sz="3200" dirty="0"/>
              <a:t> Generation</a:t>
            </a:r>
            <a:endParaRPr lang="zh-SG" altLang="en-US" sz="3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6118198-09CA-442A-FDF8-276C284F550F}"/>
                  </a:ext>
                </a:extLst>
              </p:cNvPr>
              <p:cNvSpPr>
                <a:spLocks noGrp="1"/>
              </p:cNvSpPr>
              <p:nvPr>
                <p:ph idx="1"/>
              </p:nvPr>
            </p:nvSpPr>
            <p:spPr>
              <a:xfrm>
                <a:off x="838200" y="1543051"/>
                <a:ext cx="10515600" cy="851806"/>
              </a:xfrm>
            </p:spPr>
            <p:txBody>
              <a:bodyPr/>
              <a:lstStyle/>
              <a:p>
                <a:r>
                  <a:rPr lang="en-US" altLang="zh-SG" sz="2400" dirty="0"/>
                  <a:t>Extracting sequences of pixels </a:t>
                </a:r>
                <a14:m>
                  <m:oMath xmlns:m="http://schemas.openxmlformats.org/officeDocument/2006/math">
                    <m:r>
                      <a:rPr lang="en-US" altLang="zh-SG" sz="2400" b="0" i="1" smtClean="0">
                        <a:latin typeface="Cambria Math" panose="02040503050406030204" pitchFamily="18" charset="0"/>
                      </a:rPr>
                      <m:t>{</m:t>
                    </m:r>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𝑥</m:t>
                        </m:r>
                      </m:e>
                      <m:sub>
                        <m:r>
                          <a:rPr lang="en-US" altLang="zh-SG" sz="2400" b="0" i="1" smtClean="0">
                            <a:latin typeface="Cambria Math" panose="02040503050406030204" pitchFamily="18" charset="0"/>
                          </a:rPr>
                          <m:t>1</m:t>
                        </m:r>
                      </m:sub>
                    </m:sSub>
                    <m:r>
                      <a:rPr lang="en-US" altLang="zh-SG" sz="2400" b="0" i="1" smtClean="0">
                        <a:latin typeface="Cambria Math" panose="02040503050406030204" pitchFamily="18" charset="0"/>
                      </a:rPr>
                      <m:t>, …, </m:t>
                    </m:r>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𝑥</m:t>
                        </m:r>
                      </m:e>
                      <m:sub>
                        <m:r>
                          <a:rPr lang="en-US" altLang="zh-SG" sz="2400" b="0" i="1" smtClean="0">
                            <a:latin typeface="Cambria Math" panose="02040503050406030204" pitchFamily="18" charset="0"/>
                          </a:rPr>
                          <m:t>𝑛</m:t>
                        </m:r>
                      </m:sub>
                    </m:sSub>
                    <m:r>
                      <a:rPr lang="en-US" altLang="zh-SG" sz="2400" b="0" i="1" smtClean="0">
                        <a:latin typeface="Cambria Math" panose="02040503050406030204" pitchFamily="18" charset="0"/>
                      </a:rPr>
                      <m:t>}</m:t>
                    </m:r>
                  </m:oMath>
                </a14:m>
                <a:r>
                  <a:rPr lang="zh-SG" altLang="en-US" sz="2400" dirty="0"/>
                  <a:t> </a:t>
                </a:r>
                <a:r>
                  <a:rPr lang="en-US" altLang="zh-SG" sz="2400" dirty="0"/>
                  <a:t>and the corresponding next pixel observed </a:t>
                </a:r>
                <a14:m>
                  <m:oMath xmlns:m="http://schemas.openxmlformats.org/officeDocument/2006/math">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𝑥</m:t>
                        </m:r>
                      </m:e>
                      <m:sub>
                        <m:r>
                          <a:rPr lang="en-US" altLang="zh-SG" sz="2400" b="0" i="1" smtClean="0">
                            <a:latin typeface="Cambria Math" panose="02040503050406030204" pitchFamily="18" charset="0"/>
                          </a:rPr>
                          <m:t>𝑛</m:t>
                        </m:r>
                      </m:sub>
                    </m:sSub>
                  </m:oMath>
                </a14:m>
                <a:r>
                  <a:rPr lang="en-US" altLang="zh-SG" sz="2400" dirty="0"/>
                  <a:t>.</a:t>
                </a:r>
                <a:endParaRPr lang="zh-SG" altLang="en-US" sz="2400" dirty="0"/>
              </a:p>
            </p:txBody>
          </p:sp>
        </mc:Choice>
        <mc:Fallback xmlns="">
          <p:sp>
            <p:nvSpPr>
              <p:cNvPr id="3" name="内容占位符 2">
                <a:extLst>
                  <a:ext uri="{FF2B5EF4-FFF2-40B4-BE49-F238E27FC236}">
                    <a16:creationId xmlns:a16="http://schemas.microsoft.com/office/drawing/2014/main" id="{86118198-09CA-442A-FDF8-276C284F550F}"/>
                  </a:ext>
                </a:extLst>
              </p:cNvPr>
              <p:cNvSpPr>
                <a:spLocks noGrp="1" noRot="1" noChangeAspect="1" noMove="1" noResize="1" noEditPoints="1" noAdjustHandles="1" noChangeArrowheads="1" noChangeShapeType="1" noTextEdit="1"/>
              </p:cNvSpPr>
              <p:nvPr>
                <p:ph idx="1"/>
              </p:nvPr>
            </p:nvSpPr>
            <p:spPr>
              <a:xfrm>
                <a:off x="838200" y="1543051"/>
                <a:ext cx="10515600" cy="851806"/>
              </a:xfrm>
              <a:blipFill>
                <a:blip r:embed="rId3"/>
                <a:stretch>
                  <a:fillRect t="-5000" b="-13571"/>
                </a:stretch>
              </a:blipFill>
            </p:spPr>
            <p:txBody>
              <a:bodyPr/>
              <a:lstStyle/>
              <a:p>
                <a:r>
                  <a:rPr lang="zh-SG" altLang="en-US">
                    <a:noFill/>
                  </a:rPr>
                  <a:t> </a:t>
                </a:r>
              </a:p>
            </p:txBody>
          </p:sp>
        </mc:Fallback>
      </mc:AlternateContent>
      <p:pic>
        <p:nvPicPr>
          <p:cNvPr id="5" name="图片 4">
            <a:extLst>
              <a:ext uri="{FF2B5EF4-FFF2-40B4-BE49-F238E27FC236}">
                <a16:creationId xmlns:a16="http://schemas.microsoft.com/office/drawing/2014/main" id="{C024C500-E303-689A-6217-162D7EB79C34}"/>
              </a:ext>
            </a:extLst>
          </p:cNvPr>
          <p:cNvPicPr>
            <a:picLocks noChangeAspect="1"/>
          </p:cNvPicPr>
          <p:nvPr/>
        </p:nvPicPr>
        <p:blipFill>
          <a:blip r:embed="rId4"/>
          <a:stretch>
            <a:fillRect/>
          </a:stretch>
        </p:blipFill>
        <p:spPr>
          <a:xfrm>
            <a:off x="2017486" y="2394857"/>
            <a:ext cx="8157028" cy="4114958"/>
          </a:xfrm>
          <a:prstGeom prst="rect">
            <a:avLst/>
          </a:prstGeom>
        </p:spPr>
      </p:pic>
      <p:pic>
        <p:nvPicPr>
          <p:cNvPr id="6" name="图片 5">
            <a:extLst>
              <a:ext uri="{FF2B5EF4-FFF2-40B4-BE49-F238E27FC236}">
                <a16:creationId xmlns:a16="http://schemas.microsoft.com/office/drawing/2014/main" id="{DABB2BD2-A150-C29C-95E0-2AC3739B809A}"/>
              </a:ext>
            </a:extLst>
          </p:cNvPr>
          <p:cNvPicPr>
            <a:picLocks noChangeAspect="1"/>
          </p:cNvPicPr>
          <p:nvPr/>
        </p:nvPicPr>
        <p:blipFill rotWithShape="1">
          <a:blip r:embed="rId5"/>
          <a:srcRect b="63405"/>
          <a:stretch/>
        </p:blipFill>
        <p:spPr>
          <a:xfrm>
            <a:off x="1229792" y="2627846"/>
            <a:ext cx="9732416" cy="1594598"/>
          </a:xfrm>
          <a:prstGeom prst="rect">
            <a:avLst/>
          </a:prstGeom>
        </p:spPr>
      </p:pic>
      <p:sp>
        <p:nvSpPr>
          <p:cNvPr id="7" name="文本框 6">
            <a:extLst>
              <a:ext uri="{FF2B5EF4-FFF2-40B4-BE49-F238E27FC236}">
                <a16:creationId xmlns:a16="http://schemas.microsoft.com/office/drawing/2014/main" id="{53499562-30F6-3AE2-EE90-A64940873A27}"/>
              </a:ext>
            </a:extLst>
          </p:cNvPr>
          <p:cNvSpPr txBox="1"/>
          <p:nvPr/>
        </p:nvSpPr>
        <p:spPr>
          <a:xfrm>
            <a:off x="6096000" y="3246663"/>
            <a:ext cx="3425371" cy="914400"/>
          </a:xfrm>
          <a:prstGeom prst="rect">
            <a:avLst/>
          </a:prstGeom>
          <a:noFill/>
        </p:spPr>
        <p:txBody>
          <a:bodyPr wrap="none" rtlCol="0" anchor="ctr" anchorCtr="0">
            <a:noAutofit/>
          </a:bodyPr>
          <a:lstStyle/>
          <a:p>
            <a:pPr algn="l"/>
            <a:r>
              <a:rPr kumimoji="0" lang="en-US" altLang="zh-SG" sz="28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Ancestral Sampling</a:t>
            </a:r>
            <a:endParaRPr kumimoji="0" lang="zh-SG" altLang="en-US" sz="28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117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2AC186-459D-C644-E5C9-3B066F7ECF3E}"/>
              </a:ext>
            </a:extLst>
          </p:cNvPr>
          <p:cNvSpPr>
            <a:spLocks noGrp="1"/>
          </p:cNvSpPr>
          <p:nvPr>
            <p:ph type="title"/>
          </p:nvPr>
        </p:nvSpPr>
        <p:spPr/>
        <p:txBody>
          <a:bodyPr/>
          <a:lstStyle/>
          <a:p>
            <a:r>
              <a:rPr lang="en-US" altLang="zh-SG" sz="3200" dirty="0"/>
              <a:t>Limitations and Takeaways of Autoregressive Models</a:t>
            </a:r>
            <a:endParaRPr lang="zh-SG" altLang="en-US" sz="3200" dirty="0"/>
          </a:p>
        </p:txBody>
      </p:sp>
      <p:sp>
        <p:nvSpPr>
          <p:cNvPr id="3" name="内容占位符 2">
            <a:extLst>
              <a:ext uri="{FF2B5EF4-FFF2-40B4-BE49-F238E27FC236}">
                <a16:creationId xmlns:a16="http://schemas.microsoft.com/office/drawing/2014/main" id="{28A4F8B1-B6C8-9350-B17D-47A96AC6B76E}"/>
              </a:ext>
            </a:extLst>
          </p:cNvPr>
          <p:cNvSpPr>
            <a:spLocks noGrp="1"/>
          </p:cNvSpPr>
          <p:nvPr>
            <p:ph idx="1"/>
          </p:nvPr>
        </p:nvSpPr>
        <p:spPr>
          <a:xfrm>
            <a:off x="838200" y="1543051"/>
            <a:ext cx="10515600" cy="2658835"/>
          </a:xfrm>
        </p:spPr>
        <p:txBody>
          <a:bodyPr/>
          <a:lstStyle/>
          <a:p>
            <a:r>
              <a:rPr lang="en-US" altLang="zh-SG" dirty="0"/>
              <a:t>Generation process is controlled by a single probability chain:</a:t>
            </a:r>
          </a:p>
          <a:p>
            <a:pPr lvl="1"/>
            <a:r>
              <a:rPr lang="en-US" altLang="zh-SG" dirty="0"/>
              <a:t>No latent variable (vanilla autoregressive)!</a:t>
            </a:r>
          </a:p>
          <a:p>
            <a:pPr lvl="1"/>
            <a:r>
              <a:rPr lang="en-US" altLang="zh-SG" dirty="0"/>
              <a:t>Best to leverage latent variables to directly control generated samples.</a:t>
            </a:r>
          </a:p>
          <a:p>
            <a:r>
              <a:rPr lang="en-US" altLang="zh-SG" dirty="0"/>
              <a:t>The strategy of breaking a hard generation problem into lots of simple pieces (e.g., pixel prediction) should be preserved.</a:t>
            </a:r>
          </a:p>
        </p:txBody>
      </p:sp>
      <p:pic>
        <p:nvPicPr>
          <p:cNvPr id="4" name="图片 3">
            <a:extLst>
              <a:ext uri="{FF2B5EF4-FFF2-40B4-BE49-F238E27FC236}">
                <a16:creationId xmlns:a16="http://schemas.microsoft.com/office/drawing/2014/main" id="{6801673B-DB29-EADB-1B17-4059449B220A}"/>
              </a:ext>
            </a:extLst>
          </p:cNvPr>
          <p:cNvPicPr>
            <a:picLocks noChangeAspect="1"/>
          </p:cNvPicPr>
          <p:nvPr/>
        </p:nvPicPr>
        <p:blipFill rotWithShape="1">
          <a:blip r:embed="rId2"/>
          <a:srcRect l="7754" r="13012" b="49221"/>
          <a:stretch/>
        </p:blipFill>
        <p:spPr>
          <a:xfrm>
            <a:off x="838200" y="4201886"/>
            <a:ext cx="6451601" cy="1905545"/>
          </a:xfrm>
          <a:prstGeom prst="rect">
            <a:avLst/>
          </a:prstGeom>
        </p:spPr>
      </p:pic>
      <p:pic>
        <p:nvPicPr>
          <p:cNvPr id="5" name="图片 4">
            <a:extLst>
              <a:ext uri="{FF2B5EF4-FFF2-40B4-BE49-F238E27FC236}">
                <a16:creationId xmlns:a16="http://schemas.microsoft.com/office/drawing/2014/main" id="{E2C6A544-285F-54F7-886B-861B90C9BA64}"/>
              </a:ext>
            </a:extLst>
          </p:cNvPr>
          <p:cNvPicPr>
            <a:picLocks noChangeAspect="1"/>
          </p:cNvPicPr>
          <p:nvPr/>
        </p:nvPicPr>
        <p:blipFill rotWithShape="1">
          <a:blip r:embed="rId3"/>
          <a:srcRect t="14771" r="57436" b="63405"/>
          <a:stretch/>
        </p:blipFill>
        <p:spPr>
          <a:xfrm>
            <a:off x="7489369" y="4707343"/>
            <a:ext cx="3897090" cy="894630"/>
          </a:xfrm>
          <a:prstGeom prst="rect">
            <a:avLst/>
          </a:prstGeom>
        </p:spPr>
      </p:pic>
    </p:spTree>
    <p:extLst>
      <p:ext uri="{BB962C8B-B14F-4D97-AF65-F5344CB8AC3E}">
        <p14:creationId xmlns:p14="http://schemas.microsoft.com/office/powerpoint/2010/main" val="214293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84FABC5-BE37-676A-5B51-E8D2B24355E7}"/>
              </a:ext>
            </a:extLst>
          </p:cNvPr>
          <p:cNvSpPr>
            <a:spLocks noGrp="1"/>
          </p:cNvSpPr>
          <p:nvPr>
            <p:ph type="title"/>
          </p:nvPr>
        </p:nvSpPr>
        <p:spPr>
          <a:xfrm>
            <a:off x="831850" y="1709740"/>
            <a:ext cx="10888436" cy="1577746"/>
          </a:xfrm>
        </p:spPr>
        <p:txBody>
          <a:bodyPr>
            <a:normAutofit/>
          </a:bodyPr>
          <a:lstStyle/>
          <a:p>
            <a:pPr>
              <a:lnSpc>
                <a:spcPct val="100000"/>
              </a:lnSpc>
            </a:pPr>
            <a:r>
              <a:rPr lang="en-US" altLang="zh-SG" sz="4400" dirty="0"/>
              <a:t>Generative Models with Latent Variables</a:t>
            </a:r>
            <a:endParaRPr lang="zh-SG" altLang="en-US" sz="4400" dirty="0"/>
          </a:p>
        </p:txBody>
      </p:sp>
      <p:sp>
        <p:nvSpPr>
          <p:cNvPr id="9" name="文本框 8">
            <a:extLst>
              <a:ext uri="{FF2B5EF4-FFF2-40B4-BE49-F238E27FC236}">
                <a16:creationId xmlns:a16="http://schemas.microsoft.com/office/drawing/2014/main" id="{11BE997C-CD5E-A618-9CF4-C07D23B39191}"/>
              </a:ext>
            </a:extLst>
          </p:cNvPr>
          <p:cNvSpPr txBox="1"/>
          <p:nvPr/>
        </p:nvSpPr>
        <p:spPr>
          <a:xfrm>
            <a:off x="831849" y="3428999"/>
            <a:ext cx="10761435" cy="2098965"/>
          </a:xfrm>
          <a:prstGeom prst="rect">
            <a:avLst/>
          </a:prstGeom>
          <a:noFill/>
        </p:spPr>
        <p:txBody>
          <a:bodyPr wrap="square" anchor="ctr">
            <a:noAutofit/>
          </a:bodyPr>
          <a:lstStyle/>
          <a:p>
            <a:pPr marL="720000" indent="-720000">
              <a:spcBef>
                <a:spcPts val="600"/>
              </a:spcBef>
              <a:spcAft>
                <a:spcPts val="600"/>
              </a:spcAft>
              <a:buFont typeface="Wingdings" panose="05000000000000000000" pitchFamily="2" charset="2"/>
              <a:buChar char="ü"/>
            </a:pPr>
            <a:r>
              <a:rPr lang="en-US" altLang="zh-SG" sz="3200" b="1" dirty="0">
                <a:solidFill>
                  <a:srgbClr val="004282"/>
                </a:solidFill>
                <a:latin typeface="Arial" panose="020B0604020202020204" pitchFamily="34" charset="0"/>
                <a:cs typeface="Arial" panose="020B0604020202020204" pitchFamily="34" charset="0"/>
              </a:rPr>
              <a:t>Diffusion Models</a:t>
            </a:r>
          </a:p>
          <a:p>
            <a:pPr marL="720000" indent="-720000">
              <a:spcBef>
                <a:spcPts val="600"/>
              </a:spcBef>
              <a:spcAft>
                <a:spcPts val="600"/>
              </a:spcAft>
              <a:buFont typeface="Wingdings" panose="05000000000000000000" pitchFamily="2" charset="2"/>
              <a:buChar char="ü"/>
            </a:pPr>
            <a:r>
              <a:rPr lang="en-US" altLang="zh-SG" sz="3200" b="1" dirty="0">
                <a:solidFill>
                  <a:srgbClr val="004282"/>
                </a:solidFill>
                <a:latin typeface="Arial" panose="020B0604020202020204" pitchFamily="34" charset="0"/>
                <a:cs typeface="Arial" panose="020B0604020202020204" pitchFamily="34" charset="0"/>
              </a:rPr>
              <a:t>Generative Adversarial Networks (GANs)</a:t>
            </a:r>
            <a:endParaRPr lang="zh-SG" altLang="en-US" sz="1200" dirty="0"/>
          </a:p>
        </p:txBody>
      </p:sp>
    </p:spTree>
    <p:extLst>
      <p:ext uri="{BB962C8B-B14F-4D97-AF65-F5344CB8AC3E}">
        <p14:creationId xmlns:p14="http://schemas.microsoft.com/office/powerpoint/2010/main" val="1572041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9AEB8C-58BB-3C66-E370-8B0156765EA9}"/>
              </a:ext>
            </a:extLst>
          </p:cNvPr>
          <p:cNvSpPr>
            <a:spLocks noGrp="1"/>
          </p:cNvSpPr>
          <p:nvPr>
            <p:ph type="title"/>
          </p:nvPr>
        </p:nvSpPr>
        <p:spPr/>
        <p:txBody>
          <a:bodyPr/>
          <a:lstStyle/>
          <a:p>
            <a:r>
              <a:rPr lang="en-US" altLang="zh-SG" dirty="0"/>
              <a:t>Diffusion Models: Generating with Noise</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DF392E-D0B3-257A-A632-61D1804F3367}"/>
                  </a:ext>
                </a:extLst>
              </p:cNvPr>
              <p:cNvSpPr>
                <a:spLocks noGrp="1"/>
              </p:cNvSpPr>
              <p:nvPr>
                <p:ph idx="1"/>
              </p:nvPr>
            </p:nvSpPr>
            <p:spPr>
              <a:xfrm>
                <a:off x="838200" y="1543051"/>
                <a:ext cx="10515600" cy="1802492"/>
              </a:xfrm>
            </p:spPr>
            <p:txBody>
              <a:bodyPr/>
              <a:lstStyle/>
              <a:p>
                <a:r>
                  <a:rPr lang="en-US" altLang="zh-SG" dirty="0"/>
                  <a:t>Recall: </a:t>
                </a:r>
                <a:r>
                  <a:rPr lang="zh-SG" altLang="en-US" dirty="0"/>
                  <a:t>𝑧 </a:t>
                </a:r>
                <a:r>
                  <a:rPr lang="en-US" altLang="zh-SG" dirty="0"/>
                  <a:t>is a vector of latent variables, specify all the attributes of the images other than those determined by the label.</a:t>
                </a:r>
              </a:p>
              <a:p>
                <a14:m>
                  <m:oMath xmlns:m="http://schemas.openxmlformats.org/officeDocument/2006/math">
                    <m:r>
                      <a:rPr lang="en-US" altLang="zh-SG" b="0" i="1" smtClean="0">
                        <a:latin typeface="Cambria Math" panose="02040503050406030204" pitchFamily="18" charset="0"/>
                      </a:rPr>
                      <m:t>𝑧</m:t>
                    </m:r>
                  </m:oMath>
                </a14:m>
                <a:r>
                  <a:rPr lang="zh-SG" altLang="en-US" dirty="0"/>
                  <a:t> </a:t>
                </a:r>
                <a:r>
                  <a:rPr lang="en-US" altLang="zh-SG" dirty="0"/>
                  <a:t>can be noise! (i.e., Noise are possible latent variables)!</a:t>
                </a:r>
                <a:endParaRPr lang="zh-SG" altLang="en-US" dirty="0"/>
              </a:p>
            </p:txBody>
          </p:sp>
        </mc:Choice>
        <mc:Fallback xmlns="">
          <p:sp>
            <p:nvSpPr>
              <p:cNvPr id="3" name="内容占位符 2">
                <a:extLst>
                  <a:ext uri="{FF2B5EF4-FFF2-40B4-BE49-F238E27FC236}">
                    <a16:creationId xmlns:a16="http://schemas.microsoft.com/office/drawing/2014/main" id="{4CDF392E-D0B3-257A-A632-61D1804F3367}"/>
                  </a:ext>
                </a:extLst>
              </p:cNvPr>
              <p:cNvSpPr>
                <a:spLocks noGrp="1" noRot="1" noChangeAspect="1" noMove="1" noResize="1" noEditPoints="1" noAdjustHandles="1" noChangeArrowheads="1" noChangeShapeType="1" noTextEdit="1"/>
              </p:cNvSpPr>
              <p:nvPr>
                <p:ph idx="1"/>
              </p:nvPr>
            </p:nvSpPr>
            <p:spPr>
              <a:xfrm>
                <a:off x="838200" y="1543051"/>
                <a:ext cx="10515600" cy="1802492"/>
              </a:xfrm>
              <a:blipFill>
                <a:blip r:embed="rId2"/>
                <a:stretch>
                  <a:fillRect t="-3378" r="-928"/>
                </a:stretch>
              </a:blipFill>
            </p:spPr>
            <p:txBody>
              <a:bodyPr/>
              <a:lstStyle/>
              <a:p>
                <a:r>
                  <a:rPr lang="zh-SG" altLang="en-US">
                    <a:noFill/>
                  </a:rPr>
                  <a:t> </a:t>
                </a:r>
              </a:p>
            </p:txBody>
          </p:sp>
        </mc:Fallback>
      </mc:AlternateContent>
      <p:pic>
        <p:nvPicPr>
          <p:cNvPr id="4" name="Picture 4">
            <a:extLst>
              <a:ext uri="{FF2B5EF4-FFF2-40B4-BE49-F238E27FC236}">
                <a16:creationId xmlns:a16="http://schemas.microsoft.com/office/drawing/2014/main" id="{A65F49DE-29C5-84C5-2F0B-ED59D0DE48D9}"/>
              </a:ext>
            </a:extLst>
          </p:cNvPr>
          <p:cNvPicPr>
            <a:picLocks noChangeAspect="1"/>
          </p:cNvPicPr>
          <p:nvPr/>
        </p:nvPicPr>
        <p:blipFill>
          <a:blip r:embed="rId3"/>
          <a:stretch>
            <a:fillRect/>
          </a:stretch>
        </p:blipFill>
        <p:spPr>
          <a:xfrm>
            <a:off x="348290" y="3646689"/>
            <a:ext cx="5747710" cy="2229920"/>
          </a:xfrm>
          <a:prstGeom prst="rect">
            <a:avLst/>
          </a:prstGeom>
        </p:spPr>
      </p:pic>
      <p:pic>
        <p:nvPicPr>
          <p:cNvPr id="6" name="图片 5">
            <a:extLst>
              <a:ext uri="{FF2B5EF4-FFF2-40B4-BE49-F238E27FC236}">
                <a16:creationId xmlns:a16="http://schemas.microsoft.com/office/drawing/2014/main" id="{2DAC1F5C-E555-1718-75F4-FC89BFFDCC4B}"/>
              </a:ext>
            </a:extLst>
          </p:cNvPr>
          <p:cNvPicPr>
            <a:picLocks noChangeAspect="1"/>
          </p:cNvPicPr>
          <p:nvPr/>
        </p:nvPicPr>
        <p:blipFill>
          <a:blip r:embed="rId4"/>
          <a:stretch>
            <a:fillRect/>
          </a:stretch>
        </p:blipFill>
        <p:spPr>
          <a:xfrm>
            <a:off x="6714188" y="3470841"/>
            <a:ext cx="4881396" cy="2581616"/>
          </a:xfrm>
          <a:prstGeom prst="rect">
            <a:avLst/>
          </a:prstGeom>
        </p:spPr>
      </p:pic>
    </p:spTree>
    <p:extLst>
      <p:ext uri="{BB962C8B-B14F-4D97-AF65-F5344CB8AC3E}">
        <p14:creationId xmlns:p14="http://schemas.microsoft.com/office/powerpoint/2010/main" val="119984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650EEA-1AF6-5B7F-BBA2-CA6DDF8DFF7D}"/>
              </a:ext>
            </a:extLst>
          </p:cNvPr>
          <p:cNvSpPr>
            <a:spLocks noGrp="1"/>
          </p:cNvSpPr>
          <p:nvPr>
            <p:ph type="title"/>
          </p:nvPr>
        </p:nvSpPr>
        <p:spPr/>
        <p:txBody>
          <a:bodyPr/>
          <a:lstStyle/>
          <a:p>
            <a:r>
              <a:rPr lang="en-US" altLang="zh-SG" dirty="0"/>
              <a:t>Diffusion Models: Generating with Noise</a:t>
            </a:r>
            <a:endParaRPr lang="zh-SG" altLang="en-US" dirty="0"/>
          </a:p>
        </p:txBody>
      </p:sp>
      <p:sp>
        <p:nvSpPr>
          <p:cNvPr id="3" name="内容占位符 2">
            <a:extLst>
              <a:ext uri="{FF2B5EF4-FFF2-40B4-BE49-F238E27FC236}">
                <a16:creationId xmlns:a16="http://schemas.microsoft.com/office/drawing/2014/main" id="{81A50C21-899F-9B53-2A62-FFB39B6666CA}"/>
              </a:ext>
            </a:extLst>
          </p:cNvPr>
          <p:cNvSpPr>
            <a:spLocks noGrp="1"/>
          </p:cNvSpPr>
          <p:nvPr>
            <p:ph idx="1"/>
          </p:nvPr>
        </p:nvSpPr>
        <p:spPr>
          <a:xfrm>
            <a:off x="838200" y="1543051"/>
            <a:ext cx="10515600" cy="2230663"/>
          </a:xfrm>
        </p:spPr>
        <p:txBody>
          <a:bodyPr/>
          <a:lstStyle/>
          <a:p>
            <a:r>
              <a:rPr lang="en-US" altLang="zh-SG" dirty="0"/>
              <a:t>What noise should be leveraged for the generation process?</a:t>
            </a:r>
          </a:p>
          <a:p>
            <a:pPr lvl="1"/>
            <a:r>
              <a:rPr lang="en-US" altLang="zh-SG" dirty="0"/>
              <a:t>Diffusion: Stochastic in nature, process resulting from </a:t>
            </a:r>
            <a:r>
              <a:rPr lang="en-US" altLang="zh-SG" b="1" dirty="0">
                <a:solidFill>
                  <a:schemeClr val="accent2">
                    <a:lumMod val="75000"/>
                  </a:schemeClr>
                </a:solidFill>
              </a:rPr>
              <a:t>random</a:t>
            </a:r>
            <a:r>
              <a:rPr lang="en-US" altLang="zh-SG" dirty="0"/>
              <a:t> motion of molecules.</a:t>
            </a:r>
          </a:p>
          <a:p>
            <a:pPr lvl="1"/>
            <a:r>
              <a:rPr lang="en-US" altLang="zh-SG" dirty="0"/>
              <a:t>(Forward) Diffusion process in image generation: from image to noise.</a:t>
            </a:r>
          </a:p>
          <a:p>
            <a:pPr lvl="1"/>
            <a:r>
              <a:rPr lang="en-US" altLang="zh-SG" dirty="0"/>
              <a:t>Achieved by adding noise (Gaussian noise) step by step.</a:t>
            </a:r>
            <a:endParaRPr lang="zh-SG" altLang="en-US" dirty="0"/>
          </a:p>
        </p:txBody>
      </p:sp>
      <p:pic>
        <p:nvPicPr>
          <p:cNvPr id="5" name="图片 4">
            <a:extLst>
              <a:ext uri="{FF2B5EF4-FFF2-40B4-BE49-F238E27FC236}">
                <a16:creationId xmlns:a16="http://schemas.microsoft.com/office/drawing/2014/main" id="{D2AF36BA-3FA5-080B-A1E0-1C831E95F31C}"/>
              </a:ext>
            </a:extLst>
          </p:cNvPr>
          <p:cNvPicPr>
            <a:picLocks noChangeAspect="1"/>
          </p:cNvPicPr>
          <p:nvPr/>
        </p:nvPicPr>
        <p:blipFill rotWithShape="1">
          <a:blip r:embed="rId3"/>
          <a:srcRect b="43785"/>
          <a:stretch/>
        </p:blipFill>
        <p:spPr>
          <a:xfrm>
            <a:off x="1129646" y="3948943"/>
            <a:ext cx="9932708" cy="2396294"/>
          </a:xfrm>
          <a:prstGeom prst="rect">
            <a:avLst/>
          </a:prstGeom>
        </p:spPr>
      </p:pic>
      <p:pic>
        <p:nvPicPr>
          <p:cNvPr id="4" name="图片 5">
            <a:extLst>
              <a:ext uri="{FF2B5EF4-FFF2-40B4-BE49-F238E27FC236}">
                <a16:creationId xmlns:a16="http://schemas.microsoft.com/office/drawing/2014/main" id="{BCDEF9B3-6B1E-C0C2-0F5A-E01306D87576}"/>
              </a:ext>
            </a:extLst>
          </p:cNvPr>
          <p:cNvPicPr>
            <a:picLocks noChangeAspect="1"/>
          </p:cNvPicPr>
          <p:nvPr/>
        </p:nvPicPr>
        <p:blipFill rotWithShape="1">
          <a:blip r:embed="rId3"/>
          <a:srcRect t="60803"/>
          <a:stretch/>
        </p:blipFill>
        <p:spPr>
          <a:xfrm>
            <a:off x="1129648" y="4363774"/>
            <a:ext cx="9932704" cy="1670842"/>
          </a:xfrm>
          <a:prstGeom prst="rect">
            <a:avLst/>
          </a:prstGeom>
        </p:spPr>
      </p:pic>
    </p:spTree>
    <p:extLst>
      <p:ext uri="{BB962C8B-B14F-4D97-AF65-F5344CB8AC3E}">
        <p14:creationId xmlns:p14="http://schemas.microsoft.com/office/powerpoint/2010/main" val="207955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5A8C2-9C91-F5C1-C7B6-4D3ED9FAE608}"/>
              </a:ext>
            </a:extLst>
          </p:cNvPr>
          <p:cNvSpPr>
            <a:spLocks noGrp="1"/>
          </p:cNvSpPr>
          <p:nvPr>
            <p:ph type="title"/>
          </p:nvPr>
        </p:nvSpPr>
        <p:spPr/>
        <p:txBody>
          <a:bodyPr/>
          <a:lstStyle/>
          <a:p>
            <a:r>
              <a:rPr lang="en-US" altLang="zh-SG" sz="3200" dirty="0"/>
              <a:t>Diffusion Process and Autoregressive Sequence</a:t>
            </a:r>
            <a:endParaRPr lang="zh-SG" altLang="en-US" sz="3200" dirty="0"/>
          </a:p>
        </p:txBody>
      </p:sp>
      <p:sp>
        <p:nvSpPr>
          <p:cNvPr id="3" name="内容占位符 2">
            <a:extLst>
              <a:ext uri="{FF2B5EF4-FFF2-40B4-BE49-F238E27FC236}">
                <a16:creationId xmlns:a16="http://schemas.microsoft.com/office/drawing/2014/main" id="{685101BB-ED9D-2786-D18C-1B654ED51305}"/>
              </a:ext>
            </a:extLst>
          </p:cNvPr>
          <p:cNvSpPr>
            <a:spLocks noGrp="1"/>
          </p:cNvSpPr>
          <p:nvPr>
            <p:ph idx="1"/>
          </p:nvPr>
        </p:nvSpPr>
        <p:spPr>
          <a:xfrm>
            <a:off x="838200" y="1543051"/>
            <a:ext cx="10515600" cy="1468663"/>
          </a:xfrm>
        </p:spPr>
        <p:txBody>
          <a:bodyPr/>
          <a:lstStyle/>
          <a:p>
            <a:r>
              <a:rPr lang="en-US" altLang="zh-SG" dirty="0"/>
              <a:t>An alternative way to understand diffusion process: </a:t>
            </a:r>
          </a:p>
          <a:p>
            <a:pPr lvl="1"/>
            <a:r>
              <a:rPr lang="en-US" altLang="zh-SG" dirty="0"/>
              <a:t>Consider what autoregressive models do in the reverse direction;</a:t>
            </a:r>
          </a:p>
          <a:p>
            <a:pPr lvl="1"/>
            <a:r>
              <a:rPr lang="en-US" altLang="zh-SG" dirty="0"/>
              <a:t>Starting with complete image, remove pixel-by-pixel – signal corruption.</a:t>
            </a:r>
            <a:endParaRPr lang="zh-SG" altLang="en-US" dirty="0"/>
          </a:p>
        </p:txBody>
      </p:sp>
      <p:pic>
        <p:nvPicPr>
          <p:cNvPr id="5" name="图片 4">
            <a:extLst>
              <a:ext uri="{FF2B5EF4-FFF2-40B4-BE49-F238E27FC236}">
                <a16:creationId xmlns:a16="http://schemas.microsoft.com/office/drawing/2014/main" id="{92E239F1-357C-659C-4509-E07B99354739}"/>
              </a:ext>
            </a:extLst>
          </p:cNvPr>
          <p:cNvPicPr>
            <a:picLocks noChangeAspect="1"/>
          </p:cNvPicPr>
          <p:nvPr/>
        </p:nvPicPr>
        <p:blipFill>
          <a:blip r:embed="rId2"/>
          <a:stretch>
            <a:fillRect/>
          </a:stretch>
        </p:blipFill>
        <p:spPr>
          <a:xfrm>
            <a:off x="1123949" y="3277735"/>
            <a:ext cx="9896475" cy="1447800"/>
          </a:xfrm>
          <a:prstGeom prst="rect">
            <a:avLst/>
          </a:prstGeom>
        </p:spPr>
      </p:pic>
      <p:pic>
        <p:nvPicPr>
          <p:cNvPr id="7" name="图片 6">
            <a:extLst>
              <a:ext uri="{FF2B5EF4-FFF2-40B4-BE49-F238E27FC236}">
                <a16:creationId xmlns:a16="http://schemas.microsoft.com/office/drawing/2014/main" id="{E7F3038F-4291-8080-8867-CA4BC799B5B4}"/>
              </a:ext>
            </a:extLst>
          </p:cNvPr>
          <p:cNvPicPr>
            <a:picLocks noChangeAspect="1"/>
          </p:cNvPicPr>
          <p:nvPr/>
        </p:nvPicPr>
        <p:blipFill>
          <a:blip r:embed="rId3"/>
          <a:stretch>
            <a:fillRect/>
          </a:stretch>
        </p:blipFill>
        <p:spPr>
          <a:xfrm>
            <a:off x="1171574" y="4833484"/>
            <a:ext cx="9848850" cy="1609725"/>
          </a:xfrm>
          <a:prstGeom prst="rect">
            <a:avLst/>
          </a:prstGeom>
        </p:spPr>
      </p:pic>
    </p:spTree>
    <p:extLst>
      <p:ext uri="{BB962C8B-B14F-4D97-AF65-F5344CB8AC3E}">
        <p14:creationId xmlns:p14="http://schemas.microsoft.com/office/powerpoint/2010/main" val="120698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FF7ADC-6E8A-1E69-51C4-F05C96027534}"/>
              </a:ext>
            </a:extLst>
          </p:cNvPr>
          <p:cNvSpPr>
            <a:spLocks noGrp="1"/>
          </p:cNvSpPr>
          <p:nvPr>
            <p:ph type="title"/>
          </p:nvPr>
        </p:nvSpPr>
        <p:spPr/>
        <p:txBody>
          <a:bodyPr/>
          <a:lstStyle/>
          <a:p>
            <a:r>
              <a:rPr lang="en-US" altLang="zh-SG" sz="3600"/>
              <a:t>Assessment and Grading</a:t>
            </a:r>
            <a:endParaRPr lang="zh-SG" altLang="en-US"/>
          </a:p>
        </p:txBody>
      </p:sp>
      <p:sp>
        <p:nvSpPr>
          <p:cNvPr id="3" name="内容占位符 2">
            <a:extLst>
              <a:ext uri="{FF2B5EF4-FFF2-40B4-BE49-F238E27FC236}">
                <a16:creationId xmlns:a16="http://schemas.microsoft.com/office/drawing/2014/main" id="{38174E5C-C2C7-8D4A-F00A-C82016510674}"/>
              </a:ext>
            </a:extLst>
          </p:cNvPr>
          <p:cNvSpPr>
            <a:spLocks noGrp="1"/>
          </p:cNvSpPr>
          <p:nvPr>
            <p:ph idx="1"/>
          </p:nvPr>
        </p:nvSpPr>
        <p:spPr/>
        <p:txBody>
          <a:bodyPr/>
          <a:lstStyle/>
          <a:p>
            <a:pPr marL="324000" indent="-324000">
              <a:lnSpc>
                <a:spcPct val="100000"/>
              </a:lnSpc>
              <a:spcBef>
                <a:spcPts val="600"/>
              </a:spcBef>
              <a:spcAft>
                <a:spcPts val="600"/>
              </a:spcAft>
            </a:pPr>
            <a:r>
              <a:rPr lang="en-US" altLang="zh-SG"/>
              <a:t>One Continuous Assessments for Part 2, different for CEG5304 and EE6934.</a:t>
            </a:r>
          </a:p>
          <a:p>
            <a:pPr marL="781189" lvl="1" indent="-324000">
              <a:lnSpc>
                <a:spcPct val="100000"/>
              </a:lnSpc>
              <a:spcBef>
                <a:spcPts val="0"/>
              </a:spcBef>
              <a:spcAft>
                <a:spcPts val="0"/>
              </a:spcAft>
            </a:pPr>
            <a:r>
              <a:rPr lang="en-US" altLang="zh-SG"/>
              <a:t>30%. CA2: (15 Mar 24’ – 19 Apr 2024 1800 SGT).</a:t>
            </a:r>
          </a:p>
          <a:p>
            <a:pPr marL="781189" lvl="1" indent="-324000">
              <a:lnSpc>
                <a:spcPct val="100000"/>
              </a:lnSpc>
              <a:spcBef>
                <a:spcPts val="600"/>
              </a:spcBef>
              <a:spcAft>
                <a:spcPts val="0"/>
              </a:spcAft>
            </a:pPr>
            <a:r>
              <a:rPr lang="en-US" altLang="zh-SG" b="1">
                <a:solidFill>
                  <a:schemeClr val="accent2">
                    <a:lumMod val="75000"/>
                  </a:schemeClr>
                </a:solidFill>
              </a:rPr>
              <a:t>Deadlines are strict. </a:t>
            </a:r>
            <a:r>
              <a:rPr lang="en-US" altLang="zh-SG"/>
              <a:t>Late submission will be deducted 10 points (out of 100) for every 24 hours.</a:t>
            </a:r>
          </a:p>
          <a:p>
            <a:pPr marL="781189" lvl="1" indent="-324000">
              <a:lnSpc>
                <a:spcPct val="100000"/>
              </a:lnSpc>
              <a:spcBef>
                <a:spcPts val="600"/>
              </a:spcBef>
              <a:spcAft>
                <a:spcPts val="0"/>
              </a:spcAft>
            </a:pPr>
            <a:r>
              <a:rPr lang="en-US" altLang="zh-SG"/>
              <a:t>A task of exploration. </a:t>
            </a:r>
          </a:p>
          <a:p>
            <a:pPr marL="781189" lvl="1" indent="-324000">
              <a:lnSpc>
                <a:spcPct val="100000"/>
              </a:lnSpc>
              <a:spcBef>
                <a:spcPts val="600"/>
              </a:spcBef>
              <a:spcAft>
                <a:spcPts val="0"/>
              </a:spcAft>
            </a:pPr>
            <a:r>
              <a:rPr lang="en-US" altLang="zh-SG" b="1">
                <a:solidFill>
                  <a:schemeClr val="accent2">
                    <a:lumMod val="75000"/>
                  </a:schemeClr>
                </a:solidFill>
              </a:rPr>
              <a:t>NO plagiarism is allowed. ZERO</a:t>
            </a:r>
            <a:r>
              <a:rPr lang="en-US" altLang="zh-SG"/>
              <a:t> mark will be given to anyone found plagiarizing and a formal report will be handed for further investigation!</a:t>
            </a:r>
          </a:p>
        </p:txBody>
      </p:sp>
    </p:spTree>
    <p:extLst>
      <p:ext uri="{BB962C8B-B14F-4D97-AF65-F5344CB8AC3E}">
        <p14:creationId xmlns:p14="http://schemas.microsoft.com/office/powerpoint/2010/main" val="785966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8446E0-42F6-CC28-5818-B252EF7D5D8E}"/>
              </a:ext>
            </a:extLst>
          </p:cNvPr>
          <p:cNvSpPr>
            <a:spLocks noGrp="1"/>
          </p:cNvSpPr>
          <p:nvPr>
            <p:ph type="title"/>
          </p:nvPr>
        </p:nvSpPr>
        <p:spPr/>
        <p:txBody>
          <a:bodyPr/>
          <a:lstStyle/>
          <a:p>
            <a:r>
              <a:rPr lang="en-US" altLang="zh-SG" dirty="0"/>
              <a:t>Diffusion Process: Formulation with Gaussian</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32D3EA9-8347-F209-9E05-7FC5363840A0}"/>
                  </a:ext>
                </a:extLst>
              </p:cNvPr>
              <p:cNvSpPr>
                <a:spLocks noGrp="1"/>
              </p:cNvSpPr>
              <p:nvPr>
                <p:ph idx="1"/>
              </p:nvPr>
            </p:nvSpPr>
            <p:spPr>
              <a:xfrm>
                <a:off x="838200" y="1543050"/>
                <a:ext cx="10515600" cy="3268435"/>
              </a:xfrm>
            </p:spPr>
            <p:txBody>
              <a:bodyPr/>
              <a:lstStyle/>
              <a:p>
                <a:r>
                  <a:rPr lang="en-US" altLang="zh-SG" sz="2400" dirty="0"/>
                  <a:t>Given </a:t>
                </a:r>
                <a14:m>
                  <m:oMath xmlns:m="http://schemas.openxmlformats.org/officeDocument/2006/math">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𝑥</m:t>
                        </m:r>
                      </m:e>
                      <m:sub>
                        <m:r>
                          <a:rPr lang="en-US" altLang="zh-SG" sz="2400" b="0" i="1" smtClean="0">
                            <a:latin typeface="Cambria Math" panose="02040503050406030204" pitchFamily="18" charset="0"/>
                          </a:rPr>
                          <m:t>0</m:t>
                        </m:r>
                      </m:sub>
                    </m:sSub>
                    <m:r>
                      <a:rPr lang="en-US" altLang="zh-SG" sz="2400" b="0" i="1" smtClean="0">
                        <a:latin typeface="Cambria Math" panose="02040503050406030204" pitchFamily="18" charset="0"/>
                      </a:rPr>
                      <m:t>~</m:t>
                    </m:r>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𝑝</m:t>
                        </m:r>
                      </m:e>
                      <m:sub>
                        <m:r>
                          <a:rPr lang="en-US" altLang="zh-SG" sz="2400" b="0" i="1" smtClean="0">
                            <a:latin typeface="Cambria Math" panose="02040503050406030204" pitchFamily="18" charset="0"/>
                          </a:rPr>
                          <m:t>𝑑𝑎𝑡𝑎</m:t>
                        </m:r>
                      </m:sub>
                    </m:sSub>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𝑥</m:t>
                    </m:r>
                    <m:r>
                      <a:rPr lang="en-US" altLang="zh-SG" sz="2400" b="0" i="1" smtClean="0">
                        <a:latin typeface="Cambria Math" panose="02040503050406030204" pitchFamily="18" charset="0"/>
                      </a:rPr>
                      <m:t>)</m:t>
                    </m:r>
                  </m:oMath>
                </a14:m>
                <a:r>
                  <a:rPr lang="en-US" altLang="zh-SG" sz="2400" dirty="0"/>
                  <a:t>, a forward diffusion process add small amount of Gaussian noise to </a:t>
                </a:r>
                <a14:m>
                  <m:oMath xmlns:m="http://schemas.openxmlformats.org/officeDocument/2006/math">
                    <m:sSub>
                      <m:sSubPr>
                        <m:ctrlPr>
                          <a:rPr lang="en-US" altLang="zh-SG" sz="2400" i="1">
                            <a:latin typeface="Cambria Math" panose="02040503050406030204" pitchFamily="18" charset="0"/>
                          </a:rPr>
                        </m:ctrlPr>
                      </m:sSubPr>
                      <m:e>
                        <m:r>
                          <a:rPr lang="en-US" altLang="zh-SG" sz="2400" i="1">
                            <a:latin typeface="Cambria Math" panose="02040503050406030204" pitchFamily="18" charset="0"/>
                          </a:rPr>
                          <m:t>𝑥</m:t>
                        </m:r>
                      </m:e>
                      <m:sub>
                        <m:r>
                          <a:rPr lang="en-US" altLang="zh-SG" sz="2400" i="1">
                            <a:latin typeface="Cambria Math" panose="02040503050406030204" pitchFamily="18" charset="0"/>
                          </a:rPr>
                          <m:t>0</m:t>
                        </m:r>
                      </m:sub>
                    </m:sSub>
                  </m:oMath>
                </a14:m>
                <a:r>
                  <a:rPr lang="en-US" altLang="zh-SG" sz="2400" dirty="0"/>
                  <a:t> in </a:t>
                </a:r>
                <a14:m>
                  <m:oMath xmlns:m="http://schemas.openxmlformats.org/officeDocument/2006/math">
                    <m:r>
                      <a:rPr lang="en-US" altLang="zh-SG" sz="2400" b="0" i="1" smtClean="0">
                        <a:latin typeface="Cambria Math" panose="02040503050406030204" pitchFamily="18" charset="0"/>
                      </a:rPr>
                      <m:t>𝑇</m:t>
                    </m:r>
                  </m:oMath>
                </a14:m>
                <a:r>
                  <a:rPr lang="zh-SG" altLang="en-US" sz="2400" dirty="0"/>
                  <a:t> </a:t>
                </a:r>
                <a:r>
                  <a:rPr lang="en-US" altLang="zh-SG" sz="2400" dirty="0"/>
                  <a:t>steps, producing noisy samples </a:t>
                </a:r>
                <a14:m>
                  <m:oMath xmlns:m="http://schemas.openxmlformats.org/officeDocument/2006/math">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𝑥</m:t>
                        </m:r>
                      </m:e>
                      <m:sub>
                        <m:r>
                          <a:rPr lang="en-US" altLang="zh-SG" sz="2400" b="0" i="1" smtClean="0">
                            <a:latin typeface="Cambria Math" panose="02040503050406030204" pitchFamily="18" charset="0"/>
                          </a:rPr>
                          <m:t>1</m:t>
                        </m:r>
                      </m:sub>
                    </m:sSub>
                    <m:r>
                      <a:rPr lang="en-US" altLang="zh-SG" sz="2400" b="0" i="1" smtClean="0">
                        <a:latin typeface="Cambria Math" panose="02040503050406030204" pitchFamily="18" charset="0"/>
                      </a:rPr>
                      <m:t>, …, </m:t>
                    </m:r>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𝑥</m:t>
                        </m:r>
                      </m:e>
                      <m:sub>
                        <m:r>
                          <a:rPr lang="en-US" altLang="zh-SG" sz="2400" b="0" i="1" smtClean="0">
                            <a:latin typeface="Cambria Math" panose="02040503050406030204" pitchFamily="18" charset="0"/>
                          </a:rPr>
                          <m:t>𝑇</m:t>
                        </m:r>
                      </m:sub>
                    </m:sSub>
                  </m:oMath>
                </a14:m>
                <a:r>
                  <a:rPr lang="en-US" altLang="zh-SG" sz="2400" dirty="0"/>
                  <a:t>.</a:t>
                </a:r>
              </a:p>
              <a:p>
                <a:r>
                  <a:rPr lang="en-US" altLang="zh-SG" sz="2400" dirty="0"/>
                  <a:t>Image </a:t>
                </a:r>
                <a14:m>
                  <m:oMath xmlns:m="http://schemas.openxmlformats.org/officeDocument/2006/math">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𝑥</m:t>
                        </m:r>
                      </m:e>
                      <m:sub>
                        <m:r>
                          <a:rPr lang="en-US" altLang="zh-SG" sz="2400" b="0" i="1" smtClean="0">
                            <a:latin typeface="Cambria Math" panose="02040503050406030204" pitchFamily="18" charset="0"/>
                          </a:rPr>
                          <m:t>𝑇</m:t>
                        </m:r>
                      </m:sub>
                    </m:sSub>
                  </m:oMath>
                </a14:m>
                <a:r>
                  <a:rPr lang="zh-SG" altLang="en-US" sz="2400" dirty="0"/>
                  <a:t> </a:t>
                </a:r>
                <a:r>
                  <a:rPr lang="en-US" altLang="zh-SG" sz="2400" dirty="0"/>
                  <a:t>looks like a pure noise if </a:t>
                </a:r>
                <a14:m>
                  <m:oMath xmlns:m="http://schemas.openxmlformats.org/officeDocument/2006/math">
                    <m:r>
                      <a:rPr lang="en-US" altLang="zh-SG" sz="2400" b="0" i="1" smtClean="0">
                        <a:latin typeface="Cambria Math" panose="02040503050406030204" pitchFamily="18" charset="0"/>
                      </a:rPr>
                      <m:t>𝑇</m:t>
                    </m:r>
                  </m:oMath>
                </a14:m>
                <a:r>
                  <a:rPr lang="en-US" altLang="zh-SG" sz="2400" dirty="0"/>
                  <a:t> is large: </a:t>
                </a:r>
                <a14:m>
                  <m:oMath xmlns:m="http://schemas.openxmlformats.org/officeDocument/2006/math">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𝑥</m:t>
                        </m:r>
                      </m:e>
                      <m:sub>
                        <m:r>
                          <a:rPr lang="en-US" altLang="zh-SG" sz="2400" b="0" i="1" smtClean="0">
                            <a:latin typeface="Cambria Math" panose="02040503050406030204" pitchFamily="18" charset="0"/>
                          </a:rPr>
                          <m:t>𝑇</m:t>
                        </m:r>
                      </m:sub>
                    </m:sSub>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𝒩</m:t>
                    </m:r>
                    <m:r>
                      <a:rPr lang="en-US" altLang="zh-SG" sz="2400" b="0" i="1" smtClean="0">
                        <a:latin typeface="Cambria Math" panose="02040503050406030204" pitchFamily="18" charset="0"/>
                      </a:rPr>
                      <m:t>(0, </m:t>
                    </m:r>
                    <m:r>
                      <a:rPr lang="en-US" altLang="zh-SG" sz="2400" b="1" i="0" smtClean="0">
                        <a:latin typeface="Cambria Math" panose="02040503050406030204" pitchFamily="18" charset="0"/>
                      </a:rPr>
                      <m:t>𝐈</m:t>
                    </m:r>
                    <m:r>
                      <a:rPr lang="en-US" altLang="zh-SG" sz="2400" b="0" i="1" smtClean="0">
                        <a:latin typeface="Cambria Math" panose="02040503050406030204" pitchFamily="18" charset="0"/>
                      </a:rPr>
                      <m:t>)</m:t>
                    </m:r>
                  </m:oMath>
                </a14:m>
                <a:r>
                  <a:rPr lang="zh-SG" altLang="en-US" sz="2400" dirty="0"/>
                  <a:t> </a:t>
                </a:r>
                <a:r>
                  <a:rPr lang="en-US" altLang="zh-SG" sz="2400" dirty="0"/>
                  <a:t>as </a:t>
                </a:r>
                <a14:m>
                  <m:oMath xmlns:m="http://schemas.openxmlformats.org/officeDocument/2006/math">
                    <m:r>
                      <a:rPr lang="en-US" altLang="zh-SG" sz="2400" b="0" i="1" smtClean="0">
                        <a:latin typeface="Cambria Math" panose="02040503050406030204" pitchFamily="18" charset="0"/>
                      </a:rPr>
                      <m:t>𝑇</m:t>
                    </m:r>
                    <m:r>
                      <a:rPr lang="en-US" altLang="zh-SG" sz="2400" b="0" i="1" smtClean="0">
                        <a:latin typeface="Cambria Math" panose="02040503050406030204" pitchFamily="18" charset="0"/>
                      </a:rPr>
                      <m:t>→∞</m:t>
                    </m:r>
                  </m:oMath>
                </a14:m>
                <a:r>
                  <a:rPr lang="en-US" altLang="zh-SG" sz="2400" dirty="0"/>
                  <a:t>.</a:t>
                </a:r>
              </a:p>
              <a:p>
                <a14:m>
                  <m:oMath xmlns:m="http://schemas.openxmlformats.org/officeDocument/2006/math">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𝑥</m:t>
                        </m:r>
                      </m:e>
                      <m:sub>
                        <m:r>
                          <a:rPr lang="en-US" altLang="zh-SG" sz="2400" b="0" i="1" smtClean="0">
                            <a:latin typeface="Cambria Math" panose="02040503050406030204" pitchFamily="18" charset="0"/>
                          </a:rPr>
                          <m:t>𝑡</m:t>
                        </m:r>
                      </m:sub>
                    </m:sSub>
                    <m:r>
                      <a:rPr lang="en-US" altLang="zh-SG" sz="2400" b="0" i="1" smtClean="0">
                        <a:latin typeface="Cambria Math" panose="02040503050406030204" pitchFamily="18" charset="0"/>
                      </a:rPr>
                      <m:t>=</m:t>
                    </m:r>
                    <m:rad>
                      <m:radPr>
                        <m:degHide m:val="on"/>
                        <m:ctrlPr>
                          <a:rPr lang="en-US" altLang="zh-SG" sz="2400" b="0" i="1" smtClean="0">
                            <a:latin typeface="Cambria Math" panose="02040503050406030204" pitchFamily="18" charset="0"/>
                          </a:rPr>
                        </m:ctrlPr>
                      </m:radPr>
                      <m:deg/>
                      <m:e>
                        <m:r>
                          <a:rPr lang="en-US" altLang="zh-SG" sz="2400" b="0" i="1" smtClean="0">
                            <a:latin typeface="Cambria Math" panose="02040503050406030204" pitchFamily="18" charset="0"/>
                          </a:rPr>
                          <m:t>(1−</m:t>
                        </m:r>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𝛽</m:t>
                            </m:r>
                          </m:e>
                          <m:sub>
                            <m:r>
                              <a:rPr lang="en-US" altLang="zh-SG" sz="2400" b="0" i="1" smtClean="0">
                                <a:latin typeface="Cambria Math" panose="02040503050406030204" pitchFamily="18" charset="0"/>
                              </a:rPr>
                              <m:t>𝑡</m:t>
                            </m:r>
                          </m:sub>
                        </m:sSub>
                        <m:r>
                          <a:rPr lang="en-US" altLang="zh-SG" sz="2400" b="0" i="1" smtClean="0">
                            <a:latin typeface="Cambria Math" panose="02040503050406030204" pitchFamily="18" charset="0"/>
                          </a:rPr>
                          <m:t>)</m:t>
                        </m:r>
                      </m:e>
                    </m:rad>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𝑥</m:t>
                        </m:r>
                      </m:e>
                      <m:sub>
                        <m:r>
                          <a:rPr lang="en-US" altLang="zh-SG" sz="2400" b="0" i="1" smtClean="0">
                            <a:latin typeface="Cambria Math" panose="02040503050406030204" pitchFamily="18" charset="0"/>
                          </a:rPr>
                          <m:t>𝑡</m:t>
                        </m:r>
                        <m:r>
                          <a:rPr lang="en-US" altLang="zh-SG" sz="2400" b="0" i="1" smtClean="0">
                            <a:latin typeface="Cambria Math" panose="02040503050406030204" pitchFamily="18" charset="0"/>
                          </a:rPr>
                          <m:t>−1</m:t>
                        </m:r>
                      </m:sub>
                    </m:sSub>
                    <m:r>
                      <a:rPr lang="en-US" altLang="zh-SG" sz="2400" b="0" i="1" smtClean="0">
                        <a:latin typeface="Cambria Math" panose="02040503050406030204" pitchFamily="18" charset="0"/>
                      </a:rPr>
                      <m:t>+</m:t>
                    </m:r>
                    <m:rad>
                      <m:radPr>
                        <m:degHide m:val="on"/>
                        <m:ctrlPr>
                          <a:rPr lang="en-US" altLang="zh-SG" sz="2400" b="0" i="1" smtClean="0">
                            <a:latin typeface="Cambria Math" panose="02040503050406030204" pitchFamily="18" charset="0"/>
                          </a:rPr>
                        </m:ctrlPr>
                      </m:radPr>
                      <m:deg/>
                      <m:e>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𝛽</m:t>
                            </m:r>
                          </m:e>
                          <m:sub>
                            <m:r>
                              <a:rPr lang="en-US" altLang="zh-SG" sz="2400" b="0" i="1" smtClean="0">
                                <a:latin typeface="Cambria Math" panose="02040503050406030204" pitchFamily="18" charset="0"/>
                              </a:rPr>
                              <m:t>𝑡</m:t>
                            </m:r>
                          </m:sub>
                        </m:sSub>
                      </m:e>
                    </m:rad>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𝜖</m:t>
                        </m:r>
                      </m:e>
                      <m:sub>
                        <m:r>
                          <a:rPr lang="en-US" altLang="zh-SG" sz="2400" b="0" i="1" smtClean="0">
                            <a:latin typeface="Cambria Math" panose="02040503050406030204" pitchFamily="18" charset="0"/>
                          </a:rPr>
                          <m:t>𝑡</m:t>
                        </m:r>
                      </m:sub>
                    </m:sSub>
                  </m:oMath>
                </a14:m>
                <a:r>
                  <a:rPr lang="en-US" altLang="zh-SG" sz="2400" dirty="0"/>
                  <a:t>, </a:t>
                </a:r>
                <a14:m>
                  <m:oMath xmlns:m="http://schemas.openxmlformats.org/officeDocument/2006/math">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𝜖</m:t>
                        </m:r>
                      </m:e>
                      <m:sub>
                        <m:r>
                          <a:rPr lang="en-US" altLang="zh-SG" sz="2400" b="0" i="1" smtClean="0">
                            <a:latin typeface="Cambria Math" panose="02040503050406030204" pitchFamily="18" charset="0"/>
                          </a:rPr>
                          <m:t>𝑡</m:t>
                        </m:r>
                      </m:sub>
                    </m:sSub>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𝒩</m:t>
                    </m:r>
                    <m:r>
                      <a:rPr lang="en-US" altLang="zh-SG" sz="2400" b="0" i="1" smtClean="0">
                        <a:latin typeface="Cambria Math" panose="02040503050406030204" pitchFamily="18" charset="0"/>
                      </a:rPr>
                      <m:t>(0, </m:t>
                    </m:r>
                    <m:r>
                      <a:rPr lang="en-US" altLang="zh-SG" sz="2400" b="1" i="0" smtClean="0">
                        <a:latin typeface="Cambria Math" panose="02040503050406030204" pitchFamily="18" charset="0"/>
                      </a:rPr>
                      <m:t>𝐈</m:t>
                    </m:r>
                    <m:r>
                      <a:rPr lang="en-US" altLang="zh-SG" sz="2400" b="0" i="1" smtClean="0">
                        <a:latin typeface="Cambria Math" panose="02040503050406030204" pitchFamily="18" charset="0"/>
                      </a:rPr>
                      <m:t>)</m:t>
                    </m:r>
                  </m:oMath>
                </a14:m>
                <a:r>
                  <a:rPr lang="en-US" altLang="zh-SG" sz="2400" dirty="0"/>
                  <a:t>. </a:t>
                </a:r>
                <a14:m>
                  <m:oMath xmlns:m="http://schemas.openxmlformats.org/officeDocument/2006/math">
                    <m:sSub>
                      <m:sSubPr>
                        <m:ctrlPr>
                          <a:rPr lang="en-US" altLang="zh-SG" sz="2400" b="0" i="1" dirty="0" smtClean="0">
                            <a:latin typeface="Cambria Math" panose="02040503050406030204" pitchFamily="18" charset="0"/>
                          </a:rPr>
                        </m:ctrlPr>
                      </m:sSubPr>
                      <m:e>
                        <m:r>
                          <a:rPr lang="en-US" altLang="zh-SG" sz="2400" b="0" i="1" dirty="0" smtClean="0">
                            <a:latin typeface="Cambria Math" panose="02040503050406030204" pitchFamily="18" charset="0"/>
                          </a:rPr>
                          <m:t>𝛽</m:t>
                        </m:r>
                      </m:e>
                      <m:sub>
                        <m:r>
                          <a:rPr lang="en-US" altLang="zh-SG" sz="2400" b="0" i="1" dirty="0" smtClean="0">
                            <a:latin typeface="Cambria Math" panose="02040503050406030204" pitchFamily="18" charset="0"/>
                          </a:rPr>
                          <m:t>𝑡</m:t>
                        </m:r>
                      </m:sub>
                    </m:sSub>
                  </m:oMath>
                </a14:m>
                <a:r>
                  <a:rPr lang="en-US" altLang="zh-SG" sz="2400" dirty="0"/>
                  <a:t> controls the step sizes</a:t>
                </a:r>
              </a:p>
              <a:p>
                <a14:m>
                  <m:oMath xmlns:m="http://schemas.openxmlformats.org/officeDocument/2006/math">
                    <m:r>
                      <a:rPr lang="en-US" altLang="zh-SG" sz="2400" b="0" i="1" smtClean="0">
                        <a:latin typeface="Cambria Math" panose="02040503050406030204" pitchFamily="18" charset="0"/>
                      </a:rPr>
                      <m:t>𝑞</m:t>
                    </m:r>
                    <m:d>
                      <m:dPr>
                        <m:ctrlPr>
                          <a:rPr lang="en-US" altLang="zh-SG" sz="2400" b="0" i="1" smtClean="0">
                            <a:latin typeface="Cambria Math" panose="02040503050406030204" pitchFamily="18" charset="0"/>
                          </a:rPr>
                        </m:ctrlPr>
                      </m:dPr>
                      <m:e>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𝑥</m:t>
                            </m:r>
                          </m:e>
                          <m:sub>
                            <m:r>
                              <a:rPr lang="en-US" altLang="zh-SG" sz="2400" b="0" i="1" smtClean="0">
                                <a:latin typeface="Cambria Math" panose="02040503050406030204" pitchFamily="18" charset="0"/>
                              </a:rPr>
                              <m:t>𝑡</m:t>
                            </m:r>
                          </m:sub>
                        </m:sSub>
                      </m:e>
                      <m:e>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𝑥</m:t>
                            </m:r>
                          </m:e>
                          <m:sub>
                            <m:r>
                              <a:rPr lang="en-US" altLang="zh-SG" sz="2400" b="0" i="1" smtClean="0">
                                <a:latin typeface="Cambria Math" panose="02040503050406030204" pitchFamily="18" charset="0"/>
                              </a:rPr>
                              <m:t>𝑡</m:t>
                            </m:r>
                            <m:r>
                              <a:rPr lang="en-US" altLang="zh-SG" sz="2400" b="0" i="1" smtClean="0">
                                <a:latin typeface="Cambria Math" panose="02040503050406030204" pitchFamily="18" charset="0"/>
                              </a:rPr>
                              <m:t>−1</m:t>
                            </m:r>
                          </m:sub>
                        </m:sSub>
                      </m:e>
                    </m:d>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𝒩</m:t>
                    </m:r>
                    <m:d>
                      <m:dPr>
                        <m:ctrlPr>
                          <a:rPr lang="en-US" altLang="zh-SG" sz="2400" b="0" i="1" smtClean="0">
                            <a:latin typeface="Cambria Math" panose="02040503050406030204" pitchFamily="18" charset="0"/>
                          </a:rPr>
                        </m:ctrlPr>
                      </m:dPr>
                      <m:e>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𝑥</m:t>
                            </m:r>
                          </m:e>
                          <m:sub>
                            <m:r>
                              <a:rPr lang="en-US" altLang="zh-SG" sz="2400" b="0" i="1" smtClean="0">
                                <a:latin typeface="Cambria Math" panose="02040503050406030204" pitchFamily="18" charset="0"/>
                              </a:rPr>
                              <m:t>𝑡</m:t>
                            </m:r>
                          </m:sub>
                        </m:sSub>
                        <m:r>
                          <a:rPr lang="en-US" altLang="zh-SG" sz="2400" b="0" i="1" smtClean="0">
                            <a:latin typeface="Cambria Math" panose="02040503050406030204" pitchFamily="18" charset="0"/>
                          </a:rPr>
                          <m:t>;</m:t>
                        </m:r>
                        <m:rad>
                          <m:radPr>
                            <m:degHide m:val="on"/>
                            <m:ctrlPr>
                              <a:rPr lang="en-US" altLang="zh-SG" sz="2400" i="1">
                                <a:latin typeface="Cambria Math" panose="02040503050406030204" pitchFamily="18" charset="0"/>
                              </a:rPr>
                            </m:ctrlPr>
                          </m:radPr>
                          <m:deg/>
                          <m:e>
                            <m:d>
                              <m:dPr>
                                <m:ctrlPr>
                                  <a:rPr lang="en-US" altLang="zh-SG" sz="2400" i="1">
                                    <a:latin typeface="Cambria Math" panose="02040503050406030204" pitchFamily="18" charset="0"/>
                                  </a:rPr>
                                </m:ctrlPr>
                              </m:dPr>
                              <m:e>
                                <m:r>
                                  <a:rPr lang="en-US" altLang="zh-SG" sz="2400" i="1">
                                    <a:latin typeface="Cambria Math" panose="02040503050406030204" pitchFamily="18" charset="0"/>
                                  </a:rPr>
                                  <m:t>1−</m:t>
                                </m:r>
                                <m:sSub>
                                  <m:sSubPr>
                                    <m:ctrlPr>
                                      <a:rPr lang="en-US" altLang="zh-SG" sz="2400" i="1">
                                        <a:latin typeface="Cambria Math" panose="02040503050406030204" pitchFamily="18" charset="0"/>
                                      </a:rPr>
                                    </m:ctrlPr>
                                  </m:sSubPr>
                                  <m:e>
                                    <m:r>
                                      <a:rPr lang="en-US" altLang="zh-SG" sz="2400" i="1">
                                        <a:latin typeface="Cambria Math" panose="02040503050406030204" pitchFamily="18" charset="0"/>
                                      </a:rPr>
                                      <m:t>𝛽</m:t>
                                    </m:r>
                                  </m:e>
                                  <m:sub>
                                    <m:r>
                                      <a:rPr lang="en-US" altLang="zh-SG" sz="2400" i="1">
                                        <a:latin typeface="Cambria Math" panose="02040503050406030204" pitchFamily="18" charset="0"/>
                                      </a:rPr>
                                      <m:t>𝑡</m:t>
                                    </m:r>
                                  </m:sub>
                                </m:sSub>
                              </m:e>
                            </m:d>
                          </m:e>
                        </m:rad>
                        <m:sSub>
                          <m:sSubPr>
                            <m:ctrlPr>
                              <a:rPr lang="en-US" altLang="zh-SG" sz="2400" i="1">
                                <a:latin typeface="Cambria Math" panose="02040503050406030204" pitchFamily="18" charset="0"/>
                              </a:rPr>
                            </m:ctrlPr>
                          </m:sSubPr>
                          <m:e>
                            <m:r>
                              <a:rPr lang="en-US" altLang="zh-SG" sz="2400" i="1">
                                <a:latin typeface="Cambria Math" panose="02040503050406030204" pitchFamily="18" charset="0"/>
                              </a:rPr>
                              <m:t>𝑥</m:t>
                            </m:r>
                          </m:e>
                          <m:sub>
                            <m:r>
                              <a:rPr lang="en-US" altLang="zh-SG" sz="2400" i="1">
                                <a:latin typeface="Cambria Math" panose="02040503050406030204" pitchFamily="18" charset="0"/>
                              </a:rPr>
                              <m:t>𝑡</m:t>
                            </m:r>
                            <m:r>
                              <a:rPr lang="en-US" altLang="zh-SG" sz="2400" i="1">
                                <a:latin typeface="Cambria Math" panose="02040503050406030204" pitchFamily="18" charset="0"/>
                              </a:rPr>
                              <m:t>−1</m:t>
                            </m:r>
                          </m:sub>
                        </m:sSub>
                        <m:r>
                          <a:rPr lang="en-US" altLang="zh-SG" sz="2400" b="0" i="1" smtClean="0">
                            <a:latin typeface="Cambria Math" panose="02040503050406030204" pitchFamily="18" charset="0"/>
                          </a:rPr>
                          <m:t>,</m:t>
                        </m:r>
                        <m:sSub>
                          <m:sSubPr>
                            <m:ctrlPr>
                              <a:rPr lang="en-US" altLang="zh-SG" sz="2400" i="1">
                                <a:latin typeface="Cambria Math" panose="02040503050406030204" pitchFamily="18" charset="0"/>
                              </a:rPr>
                            </m:ctrlPr>
                          </m:sSubPr>
                          <m:e>
                            <m:r>
                              <a:rPr lang="en-US" altLang="zh-SG" sz="2400" i="1">
                                <a:latin typeface="Cambria Math" panose="02040503050406030204" pitchFamily="18" charset="0"/>
                              </a:rPr>
                              <m:t>𝛽</m:t>
                            </m:r>
                          </m:e>
                          <m:sub>
                            <m:r>
                              <a:rPr lang="en-US" altLang="zh-SG" sz="2400" i="1">
                                <a:latin typeface="Cambria Math" panose="02040503050406030204" pitchFamily="18" charset="0"/>
                              </a:rPr>
                              <m:t>𝑡</m:t>
                            </m:r>
                          </m:sub>
                        </m:sSub>
                        <m:r>
                          <a:rPr lang="en-US" altLang="zh-SG" sz="2400" b="1">
                            <a:latin typeface="Cambria Math" panose="02040503050406030204" pitchFamily="18" charset="0"/>
                          </a:rPr>
                          <m:t>𝐈</m:t>
                        </m:r>
                      </m:e>
                    </m:d>
                  </m:oMath>
                </a14:m>
                <a:r>
                  <a:rPr lang="en-US" altLang="zh-SG" sz="2400" dirty="0"/>
                  <a:t>, </a:t>
                </a:r>
                <a14:m>
                  <m:oMath xmlns:m="http://schemas.openxmlformats.org/officeDocument/2006/math">
                    <m:r>
                      <a:rPr lang="en-US" altLang="zh-SG" sz="2400" b="0" i="1" smtClean="0">
                        <a:latin typeface="Cambria Math" panose="02040503050406030204" pitchFamily="18" charset="0"/>
                      </a:rPr>
                      <m:t>𝑞</m:t>
                    </m:r>
                    <m:d>
                      <m:dPr>
                        <m:ctrlPr>
                          <a:rPr lang="en-US" altLang="zh-SG" sz="2400" b="0" i="1" smtClean="0">
                            <a:latin typeface="Cambria Math" panose="02040503050406030204" pitchFamily="18" charset="0"/>
                          </a:rPr>
                        </m:ctrlPr>
                      </m:dPr>
                      <m:e>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𝑥</m:t>
                            </m:r>
                          </m:e>
                          <m:sub>
                            <m:r>
                              <a:rPr lang="en-US" altLang="zh-SG" sz="2400" b="0" i="1" smtClean="0">
                                <a:latin typeface="Cambria Math" panose="02040503050406030204" pitchFamily="18" charset="0"/>
                              </a:rPr>
                              <m:t>1:</m:t>
                            </m:r>
                            <m:r>
                              <a:rPr lang="en-US" altLang="zh-SG" sz="2400" b="0" i="1" smtClean="0">
                                <a:latin typeface="Cambria Math" panose="02040503050406030204" pitchFamily="18" charset="0"/>
                              </a:rPr>
                              <m:t>𝑇</m:t>
                            </m:r>
                          </m:sub>
                        </m:sSub>
                      </m:e>
                      <m:e>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𝑥</m:t>
                            </m:r>
                          </m:e>
                          <m:sub>
                            <m:r>
                              <a:rPr lang="en-US" altLang="zh-SG" sz="2400" b="0" i="1" smtClean="0">
                                <a:latin typeface="Cambria Math" panose="02040503050406030204" pitchFamily="18" charset="0"/>
                              </a:rPr>
                              <m:t>0</m:t>
                            </m:r>
                          </m:sub>
                        </m:sSub>
                      </m:e>
                    </m:d>
                    <m:r>
                      <a:rPr lang="en-US" altLang="zh-SG" sz="2400" b="0" i="1" smtClean="0">
                        <a:latin typeface="Cambria Math" panose="02040503050406030204" pitchFamily="18" charset="0"/>
                      </a:rPr>
                      <m:t>=</m:t>
                    </m:r>
                    <m:nary>
                      <m:naryPr>
                        <m:chr m:val="∏"/>
                        <m:ctrlPr>
                          <a:rPr lang="en-US" altLang="zh-SG" sz="2400" b="0" i="1" smtClean="0">
                            <a:latin typeface="Cambria Math" panose="02040503050406030204" pitchFamily="18" charset="0"/>
                          </a:rPr>
                        </m:ctrlPr>
                      </m:naryPr>
                      <m:sub>
                        <m:r>
                          <m:rPr>
                            <m:brk m:alnAt="23"/>
                          </m:rPr>
                          <a:rPr lang="en-US" altLang="zh-SG" sz="2400" b="0" i="1" smtClean="0">
                            <a:latin typeface="Cambria Math" panose="02040503050406030204" pitchFamily="18" charset="0"/>
                          </a:rPr>
                          <m:t>𝑡</m:t>
                        </m:r>
                        <m:r>
                          <a:rPr lang="en-US" altLang="zh-SG" sz="2400" b="0" i="1" smtClean="0">
                            <a:latin typeface="Cambria Math" panose="02040503050406030204" pitchFamily="18" charset="0"/>
                          </a:rPr>
                          <m:t>=1</m:t>
                        </m:r>
                      </m:sub>
                      <m:sup>
                        <m:r>
                          <a:rPr lang="en-US" altLang="zh-SG" sz="2400" b="0" i="1" smtClean="0">
                            <a:latin typeface="Cambria Math" panose="02040503050406030204" pitchFamily="18" charset="0"/>
                          </a:rPr>
                          <m:t>𝑇</m:t>
                        </m:r>
                      </m:sup>
                      <m:e>
                        <m:r>
                          <a:rPr lang="en-US" altLang="zh-SG" sz="2400" i="1">
                            <a:latin typeface="Cambria Math" panose="02040503050406030204" pitchFamily="18" charset="0"/>
                          </a:rPr>
                          <m:t>𝑞</m:t>
                        </m:r>
                        <m:d>
                          <m:dPr>
                            <m:ctrlPr>
                              <a:rPr lang="en-US" altLang="zh-SG" sz="2400" i="1">
                                <a:latin typeface="Cambria Math" panose="02040503050406030204" pitchFamily="18" charset="0"/>
                              </a:rPr>
                            </m:ctrlPr>
                          </m:dPr>
                          <m:e>
                            <m:sSub>
                              <m:sSubPr>
                                <m:ctrlPr>
                                  <a:rPr lang="en-US" altLang="zh-SG" sz="2400" i="1">
                                    <a:latin typeface="Cambria Math" panose="02040503050406030204" pitchFamily="18" charset="0"/>
                                  </a:rPr>
                                </m:ctrlPr>
                              </m:sSubPr>
                              <m:e>
                                <m:r>
                                  <a:rPr lang="en-US" altLang="zh-SG" sz="2400" i="1">
                                    <a:latin typeface="Cambria Math" panose="02040503050406030204" pitchFamily="18" charset="0"/>
                                  </a:rPr>
                                  <m:t>𝑥</m:t>
                                </m:r>
                              </m:e>
                              <m:sub>
                                <m:r>
                                  <a:rPr lang="en-US" altLang="zh-SG" sz="2400" i="1">
                                    <a:latin typeface="Cambria Math" panose="02040503050406030204" pitchFamily="18" charset="0"/>
                                  </a:rPr>
                                  <m:t>𝑡</m:t>
                                </m:r>
                              </m:sub>
                            </m:sSub>
                          </m:e>
                          <m:e>
                            <m:sSub>
                              <m:sSubPr>
                                <m:ctrlPr>
                                  <a:rPr lang="en-US" altLang="zh-SG" sz="2400" i="1">
                                    <a:latin typeface="Cambria Math" panose="02040503050406030204" pitchFamily="18" charset="0"/>
                                  </a:rPr>
                                </m:ctrlPr>
                              </m:sSubPr>
                              <m:e>
                                <m:r>
                                  <a:rPr lang="en-US" altLang="zh-SG" sz="2400" i="1">
                                    <a:latin typeface="Cambria Math" panose="02040503050406030204" pitchFamily="18" charset="0"/>
                                  </a:rPr>
                                  <m:t>𝑥</m:t>
                                </m:r>
                              </m:e>
                              <m:sub>
                                <m:r>
                                  <a:rPr lang="en-US" altLang="zh-SG" sz="2400" i="1">
                                    <a:latin typeface="Cambria Math" panose="02040503050406030204" pitchFamily="18" charset="0"/>
                                  </a:rPr>
                                  <m:t>𝑡</m:t>
                                </m:r>
                                <m:r>
                                  <a:rPr lang="en-US" altLang="zh-SG" sz="2400" i="1">
                                    <a:latin typeface="Cambria Math" panose="02040503050406030204" pitchFamily="18" charset="0"/>
                                  </a:rPr>
                                  <m:t>−1</m:t>
                                </m:r>
                              </m:sub>
                            </m:sSub>
                          </m:e>
                        </m:d>
                      </m:e>
                    </m:nary>
                  </m:oMath>
                </a14:m>
                <a:r>
                  <a:rPr lang="en-US" altLang="zh-SG" sz="2400" dirty="0"/>
                  <a:t>.</a:t>
                </a:r>
              </a:p>
              <a:p>
                <a:pPr lvl="1"/>
                <a:r>
                  <a:rPr lang="en-US" altLang="zh-SG" sz="2000"/>
                  <a:t>Here </a:t>
                </a:r>
                <a14:m>
                  <m:oMath xmlns:m="http://schemas.openxmlformats.org/officeDocument/2006/math">
                    <m:r>
                      <a:rPr lang="en-US" altLang="zh-SG" sz="2000" b="0" i="1" smtClean="0">
                        <a:latin typeface="Cambria Math" panose="02040503050406030204" pitchFamily="18" charset="0"/>
                      </a:rPr>
                      <m:t>𝒩</m:t>
                    </m:r>
                    <m:r>
                      <a:rPr lang="en-US" altLang="zh-SG" sz="2000" b="0" i="1" smtClean="0">
                        <a:latin typeface="Cambria Math" panose="02040503050406030204" pitchFamily="18" charset="0"/>
                      </a:rPr>
                      <m:t>(</m:t>
                    </m:r>
                    <m:r>
                      <a:rPr lang="en-US" altLang="zh-SG" sz="2000" b="0" i="1" smtClean="0">
                        <a:latin typeface="Cambria Math" panose="02040503050406030204" pitchFamily="18" charset="0"/>
                      </a:rPr>
                      <m:t>𝑎</m:t>
                    </m:r>
                    <m:r>
                      <a:rPr lang="en-US" altLang="zh-SG" sz="2000" b="0" i="1" smtClean="0">
                        <a:latin typeface="Cambria Math" panose="02040503050406030204" pitchFamily="18" charset="0"/>
                      </a:rPr>
                      <m:t>;</m:t>
                    </m:r>
                    <m:r>
                      <a:rPr lang="en-US" altLang="zh-SG" sz="2000" b="0" i="1" smtClean="0">
                        <a:latin typeface="Cambria Math" panose="02040503050406030204" pitchFamily="18" charset="0"/>
                      </a:rPr>
                      <m:t>𝜇</m:t>
                    </m:r>
                    <m:r>
                      <a:rPr lang="en-US" altLang="zh-SG" sz="2000" b="0" i="1" smtClean="0">
                        <a:latin typeface="Cambria Math" panose="02040503050406030204" pitchFamily="18" charset="0"/>
                      </a:rPr>
                      <m:t>,</m:t>
                    </m:r>
                    <m:sSup>
                      <m:sSupPr>
                        <m:ctrlPr>
                          <a:rPr lang="en-US" altLang="zh-SG" sz="2000" b="0" i="1" smtClean="0">
                            <a:latin typeface="Cambria Math" panose="02040503050406030204" pitchFamily="18" charset="0"/>
                          </a:rPr>
                        </m:ctrlPr>
                      </m:sSupPr>
                      <m:e>
                        <m:r>
                          <a:rPr lang="en-US" altLang="zh-SG" sz="2000" b="0" i="1" smtClean="0">
                            <a:latin typeface="Cambria Math" panose="02040503050406030204" pitchFamily="18" charset="0"/>
                          </a:rPr>
                          <m:t>𝜎</m:t>
                        </m:r>
                      </m:e>
                      <m:sup>
                        <m:r>
                          <a:rPr lang="en-US" altLang="zh-SG" sz="2000" b="0" i="1" smtClean="0">
                            <a:latin typeface="Cambria Math" panose="02040503050406030204" pitchFamily="18" charset="0"/>
                          </a:rPr>
                          <m:t>2</m:t>
                        </m:r>
                      </m:sup>
                    </m:sSup>
                    <m:r>
                      <a:rPr lang="en-US" altLang="zh-SG" sz="2000" b="0" i="1" smtClean="0">
                        <a:latin typeface="Cambria Math" panose="02040503050406030204" pitchFamily="18" charset="0"/>
                      </a:rPr>
                      <m:t>)</m:t>
                    </m:r>
                  </m:oMath>
                </a14:m>
                <a:r>
                  <a:rPr lang="en-US" altLang="zh-SG" sz="2000"/>
                  <a:t> denotes </a:t>
                </a:r>
                <a:r>
                  <a:rPr lang="en-US" altLang="zh-SG" sz="2000" dirty="0"/>
                  <a:t>the probability distribution function (PDF</a:t>
                </a:r>
                <a:r>
                  <a:rPr lang="en-US" altLang="zh-SG" sz="2000"/>
                  <a:t>) of variable </a:t>
                </a:r>
                <a14:m>
                  <m:oMath xmlns:m="http://schemas.openxmlformats.org/officeDocument/2006/math">
                    <m:r>
                      <a:rPr lang="en-US" altLang="zh-SG" sz="2000" b="0" i="1" smtClean="0">
                        <a:latin typeface="Cambria Math" panose="02040503050406030204" pitchFamily="18" charset="0"/>
                      </a:rPr>
                      <m:t>𝑎</m:t>
                    </m:r>
                  </m:oMath>
                </a14:m>
                <a:r>
                  <a:rPr lang="en-US" altLang="zh-SG" sz="2000"/>
                  <a:t> which follows </a:t>
                </a:r>
                <a:r>
                  <a:rPr lang="en-US" altLang="zh-SG" sz="2000" dirty="0"/>
                  <a:t>a </a:t>
                </a:r>
                <a:r>
                  <a:rPr lang="en-US" altLang="zh-SG" sz="2000"/>
                  <a:t>normal distribution </a:t>
                </a:r>
                <a14:m>
                  <m:oMath xmlns:m="http://schemas.openxmlformats.org/officeDocument/2006/math">
                    <m:r>
                      <a:rPr lang="en-US" altLang="zh-SG" sz="2000" b="0" i="1" smtClean="0">
                        <a:latin typeface="Cambria Math" panose="02040503050406030204" pitchFamily="18" charset="0"/>
                      </a:rPr>
                      <m:t>𝒩</m:t>
                    </m:r>
                    <m:r>
                      <a:rPr lang="en-US" altLang="zh-SG" sz="2000" b="0" i="1" smtClean="0">
                        <a:latin typeface="Cambria Math" panose="02040503050406030204" pitchFamily="18" charset="0"/>
                      </a:rPr>
                      <m:t>(</m:t>
                    </m:r>
                    <m:r>
                      <a:rPr lang="en-US" altLang="zh-SG" sz="2000" b="0" i="1" smtClean="0">
                        <a:latin typeface="Cambria Math" panose="02040503050406030204" pitchFamily="18" charset="0"/>
                      </a:rPr>
                      <m:t>𝜇</m:t>
                    </m:r>
                    <m:r>
                      <a:rPr lang="en-US" altLang="zh-SG" sz="2000" b="0" i="1" smtClean="0">
                        <a:latin typeface="Cambria Math" panose="02040503050406030204" pitchFamily="18" charset="0"/>
                      </a:rPr>
                      <m:t>,</m:t>
                    </m:r>
                    <m:sSup>
                      <m:sSupPr>
                        <m:ctrlPr>
                          <a:rPr lang="en-US" altLang="zh-SG" sz="2000" b="0" i="1" smtClean="0">
                            <a:latin typeface="Cambria Math" panose="02040503050406030204" pitchFamily="18" charset="0"/>
                          </a:rPr>
                        </m:ctrlPr>
                      </m:sSupPr>
                      <m:e>
                        <m:r>
                          <a:rPr lang="en-US" altLang="zh-SG" sz="2000" b="0" i="1" smtClean="0">
                            <a:latin typeface="Cambria Math" panose="02040503050406030204" pitchFamily="18" charset="0"/>
                          </a:rPr>
                          <m:t>𝜎</m:t>
                        </m:r>
                      </m:e>
                      <m:sup>
                        <m:r>
                          <a:rPr lang="en-US" altLang="zh-SG" sz="2000" b="0" i="1" smtClean="0">
                            <a:latin typeface="Cambria Math" panose="02040503050406030204" pitchFamily="18" charset="0"/>
                          </a:rPr>
                          <m:t>2</m:t>
                        </m:r>
                      </m:sup>
                    </m:sSup>
                    <m:r>
                      <a:rPr lang="en-US" altLang="zh-SG" sz="2000" b="0" i="1" smtClean="0">
                        <a:latin typeface="Cambria Math" panose="02040503050406030204" pitchFamily="18" charset="0"/>
                      </a:rPr>
                      <m:t>)</m:t>
                    </m:r>
                  </m:oMath>
                </a14:m>
                <a:r>
                  <a:rPr lang="en-US" altLang="zh-SG" sz="2000"/>
                  <a:t>.</a:t>
                </a:r>
                <a:endParaRPr lang="zh-SG" altLang="en-US" sz="2000" dirty="0"/>
              </a:p>
            </p:txBody>
          </p:sp>
        </mc:Choice>
        <mc:Fallback xmlns="">
          <p:sp>
            <p:nvSpPr>
              <p:cNvPr id="3" name="内容占位符 2">
                <a:extLst>
                  <a:ext uri="{FF2B5EF4-FFF2-40B4-BE49-F238E27FC236}">
                    <a16:creationId xmlns:a16="http://schemas.microsoft.com/office/drawing/2014/main" id="{532D3EA9-8347-F209-9E05-7FC5363840A0}"/>
                  </a:ext>
                </a:extLst>
              </p:cNvPr>
              <p:cNvSpPr>
                <a:spLocks noGrp="1" noRot="1" noChangeAspect="1" noMove="1" noResize="1" noEditPoints="1" noAdjustHandles="1" noChangeArrowheads="1" noChangeShapeType="1" noTextEdit="1"/>
              </p:cNvSpPr>
              <p:nvPr>
                <p:ph idx="1"/>
              </p:nvPr>
            </p:nvSpPr>
            <p:spPr>
              <a:xfrm>
                <a:off x="838200" y="1543050"/>
                <a:ext cx="10515600" cy="3268435"/>
              </a:xfrm>
              <a:blipFill>
                <a:blip r:embed="rId2"/>
                <a:stretch>
                  <a:fillRect t="-1306" b="-2239"/>
                </a:stretch>
              </a:blipFill>
            </p:spPr>
            <p:txBody>
              <a:bodyPr/>
              <a:lstStyle/>
              <a:p>
                <a:r>
                  <a:rPr lang="en-SG">
                    <a:noFill/>
                  </a:rPr>
                  <a:t> </a:t>
                </a:r>
              </a:p>
            </p:txBody>
          </p:sp>
        </mc:Fallback>
      </mc:AlternateContent>
      <p:pic>
        <p:nvPicPr>
          <p:cNvPr id="1026" name="Picture 2">
            <a:extLst>
              <a:ext uri="{FF2B5EF4-FFF2-40B4-BE49-F238E27FC236}">
                <a16:creationId xmlns:a16="http://schemas.microsoft.com/office/drawing/2014/main" id="{E94B93EE-8853-94C9-DEFF-EDDF63A71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571" y="4910923"/>
            <a:ext cx="9506858" cy="154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0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8446E0-42F6-CC28-5818-B252EF7D5D8E}"/>
              </a:ext>
            </a:extLst>
          </p:cNvPr>
          <p:cNvSpPr>
            <a:spLocks noGrp="1"/>
          </p:cNvSpPr>
          <p:nvPr>
            <p:ph type="title"/>
          </p:nvPr>
        </p:nvSpPr>
        <p:spPr/>
        <p:txBody>
          <a:bodyPr/>
          <a:lstStyle/>
          <a:p>
            <a:r>
              <a:rPr lang="en-US" altLang="zh-SG" dirty="0"/>
              <a:t>Diffusion Process: the Property</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32D3EA9-8347-F209-9E05-7FC5363840A0}"/>
                  </a:ext>
                </a:extLst>
              </p:cNvPr>
              <p:cNvSpPr>
                <a:spLocks noGrp="1"/>
              </p:cNvSpPr>
              <p:nvPr>
                <p:ph idx="1"/>
              </p:nvPr>
            </p:nvSpPr>
            <p:spPr>
              <a:xfrm>
                <a:off x="838200" y="1543051"/>
                <a:ext cx="10515600" cy="1490435"/>
              </a:xfrm>
            </p:spPr>
            <p:txBody>
              <a:bodyPr/>
              <a:lstStyle/>
              <a:p>
                <a:r>
                  <a:rPr lang="en-US" altLang="zh-SG" dirty="0"/>
                  <a:t>A nice property of the diffusion process is that we can sample </a:t>
                </a:r>
                <a14:m>
                  <m:oMath xmlns:m="http://schemas.openxmlformats.org/officeDocument/2006/math">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𝑥</m:t>
                        </m:r>
                      </m:e>
                      <m:sub>
                        <m:r>
                          <a:rPr lang="en-US" altLang="zh-SG" b="0" i="1" smtClean="0">
                            <a:latin typeface="Cambria Math" panose="02040503050406030204" pitchFamily="18" charset="0"/>
                          </a:rPr>
                          <m:t>𝑡</m:t>
                        </m:r>
                      </m:sub>
                    </m:sSub>
                  </m:oMath>
                </a14:m>
                <a:r>
                  <a:rPr lang="en-US" altLang="zh-SG" dirty="0"/>
                  <a:t> at any arbitrary time step </a:t>
                </a:r>
                <a14:m>
                  <m:oMath xmlns:m="http://schemas.openxmlformats.org/officeDocument/2006/math">
                    <m:r>
                      <a:rPr lang="en-US" altLang="zh-SG" b="0" i="1" smtClean="0">
                        <a:latin typeface="Cambria Math" panose="02040503050406030204" pitchFamily="18" charset="0"/>
                      </a:rPr>
                      <m:t>𝑡</m:t>
                    </m:r>
                  </m:oMath>
                </a14:m>
                <a:r>
                  <a:rPr lang="en-US" altLang="zh-SG" dirty="0"/>
                  <a:t> in a closed form.</a:t>
                </a:r>
              </a:p>
              <a:p>
                <a:pPr lvl="1"/>
                <a:r>
                  <a:rPr lang="en-US" altLang="zh-SG" dirty="0"/>
                  <a:t>Let </a:t>
                </a:r>
                <a14:m>
                  <m:oMath xmlns:m="http://schemas.openxmlformats.org/officeDocument/2006/math">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𝛼</m:t>
                        </m:r>
                      </m:e>
                      <m:sub>
                        <m:r>
                          <a:rPr lang="en-US" altLang="zh-SG" b="0" i="1" smtClean="0">
                            <a:latin typeface="Cambria Math" panose="02040503050406030204" pitchFamily="18" charset="0"/>
                          </a:rPr>
                          <m:t>𝑡</m:t>
                        </m:r>
                      </m:sub>
                    </m:sSub>
                    <m:r>
                      <a:rPr lang="en-US" altLang="zh-SG" b="0" i="1" smtClean="0">
                        <a:latin typeface="Cambria Math" panose="02040503050406030204" pitchFamily="18" charset="0"/>
                      </a:rPr>
                      <m:t>=1−</m:t>
                    </m:r>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𝛽</m:t>
                        </m:r>
                      </m:e>
                      <m:sub>
                        <m:r>
                          <a:rPr lang="en-US" altLang="zh-SG" b="0" i="1" smtClean="0">
                            <a:latin typeface="Cambria Math" panose="02040503050406030204" pitchFamily="18" charset="0"/>
                          </a:rPr>
                          <m:t>𝑡</m:t>
                        </m:r>
                      </m:sub>
                    </m:sSub>
                  </m:oMath>
                </a14:m>
                <a:r>
                  <a:rPr lang="en-US" altLang="zh-SG" dirty="0"/>
                  <a:t> and </a:t>
                </a:r>
                <a14:m>
                  <m:oMath xmlns:m="http://schemas.openxmlformats.org/officeDocument/2006/math">
                    <m:sSub>
                      <m:sSubPr>
                        <m:ctrlPr>
                          <a:rPr lang="en-US" altLang="zh-SG" b="0" i="1" smtClean="0">
                            <a:latin typeface="Cambria Math" panose="02040503050406030204" pitchFamily="18" charset="0"/>
                          </a:rPr>
                        </m:ctrlPr>
                      </m:sSubPr>
                      <m:e>
                        <m:acc>
                          <m:accPr>
                            <m:chr m:val="̅"/>
                            <m:ctrlPr>
                              <a:rPr lang="en-US" altLang="zh-SG" i="1" smtClean="0">
                                <a:latin typeface="Cambria Math" panose="02040503050406030204" pitchFamily="18" charset="0"/>
                              </a:rPr>
                            </m:ctrlPr>
                          </m:accPr>
                          <m:e>
                            <m:r>
                              <a:rPr lang="en-US" altLang="zh-SG" b="0" i="1" smtClean="0">
                                <a:latin typeface="Cambria Math" panose="02040503050406030204" pitchFamily="18" charset="0"/>
                              </a:rPr>
                              <m:t>𝛼</m:t>
                            </m:r>
                          </m:e>
                        </m:acc>
                      </m:e>
                      <m:sub>
                        <m:r>
                          <a:rPr lang="en-US" altLang="zh-SG" b="0" i="1" smtClean="0">
                            <a:latin typeface="Cambria Math" panose="02040503050406030204" pitchFamily="18" charset="0"/>
                          </a:rPr>
                          <m:t>𝑡</m:t>
                        </m:r>
                      </m:sub>
                    </m:sSub>
                    <m:r>
                      <a:rPr lang="en-US" altLang="zh-SG" b="0" i="1" smtClean="0">
                        <a:latin typeface="Cambria Math" panose="02040503050406030204" pitchFamily="18" charset="0"/>
                      </a:rPr>
                      <m:t>=</m:t>
                    </m:r>
                    <m:nary>
                      <m:naryPr>
                        <m:chr m:val="∏"/>
                        <m:ctrlPr>
                          <a:rPr lang="en-US" altLang="zh-SG" b="0" i="1" smtClean="0">
                            <a:latin typeface="Cambria Math" panose="02040503050406030204" pitchFamily="18" charset="0"/>
                          </a:rPr>
                        </m:ctrlPr>
                      </m:naryPr>
                      <m:sub>
                        <m:r>
                          <m:rPr>
                            <m:brk m:alnAt="23"/>
                          </m:rPr>
                          <a:rPr lang="en-US" altLang="zh-SG" b="0" i="1" smtClean="0">
                            <a:latin typeface="Cambria Math" panose="02040503050406030204" pitchFamily="18" charset="0"/>
                          </a:rPr>
                          <m:t>𝑖</m:t>
                        </m:r>
                        <m:r>
                          <a:rPr lang="en-US" altLang="zh-SG" b="0" i="1" smtClean="0">
                            <a:latin typeface="Cambria Math" panose="02040503050406030204" pitchFamily="18" charset="0"/>
                          </a:rPr>
                          <m:t>=1</m:t>
                        </m:r>
                      </m:sub>
                      <m:sup>
                        <m:r>
                          <a:rPr lang="en-US" altLang="zh-SG" b="0" i="1" smtClean="0">
                            <a:latin typeface="Cambria Math" panose="02040503050406030204" pitchFamily="18" charset="0"/>
                          </a:rPr>
                          <m:t>𝑡</m:t>
                        </m:r>
                      </m:sup>
                      <m:e>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𝛼</m:t>
                            </m:r>
                          </m:e>
                          <m:sub>
                            <m:r>
                              <a:rPr lang="en-US" altLang="zh-SG" b="0" i="1" smtClean="0">
                                <a:latin typeface="Cambria Math" panose="02040503050406030204" pitchFamily="18" charset="0"/>
                              </a:rPr>
                              <m:t>𝑖</m:t>
                            </m:r>
                          </m:sub>
                        </m:sSub>
                      </m:e>
                    </m:nary>
                  </m:oMath>
                </a14:m>
                <a:r>
                  <a:rPr lang="en-US" altLang="zh-SG" dirty="0"/>
                  <a:t>:</a:t>
                </a:r>
              </a:p>
              <a:p>
                <a:pPr lvl="1"/>
                <a:endParaRPr lang="en-US" altLang="zh-SG" dirty="0"/>
              </a:p>
              <a:p>
                <a:pPr marL="361783" lvl="1" indent="0">
                  <a:buNone/>
                </a:pPr>
                <a:endParaRPr lang="en-US" altLang="zh-SG" dirty="0"/>
              </a:p>
            </p:txBody>
          </p:sp>
        </mc:Choice>
        <mc:Fallback xmlns="">
          <p:sp>
            <p:nvSpPr>
              <p:cNvPr id="3" name="内容占位符 2">
                <a:extLst>
                  <a:ext uri="{FF2B5EF4-FFF2-40B4-BE49-F238E27FC236}">
                    <a16:creationId xmlns:a16="http://schemas.microsoft.com/office/drawing/2014/main" id="{532D3EA9-8347-F209-9E05-7FC5363840A0}"/>
                  </a:ext>
                </a:extLst>
              </p:cNvPr>
              <p:cNvSpPr>
                <a:spLocks noGrp="1" noRot="1" noChangeAspect="1" noMove="1" noResize="1" noEditPoints="1" noAdjustHandles="1" noChangeArrowheads="1" noChangeShapeType="1" noTextEdit="1"/>
              </p:cNvSpPr>
              <p:nvPr>
                <p:ph idx="1"/>
              </p:nvPr>
            </p:nvSpPr>
            <p:spPr>
              <a:xfrm>
                <a:off x="838200" y="1543051"/>
                <a:ext cx="10515600" cy="1490435"/>
              </a:xfrm>
              <a:blipFill>
                <a:blip r:embed="rId3"/>
                <a:stretch>
                  <a:fillRect t="-4082" b="-55102"/>
                </a:stretch>
              </a:blipFill>
            </p:spPr>
            <p:txBody>
              <a:bodyPr/>
              <a:lstStyle/>
              <a:p>
                <a:r>
                  <a:rPr lang="zh-SG" altLang="en-US">
                    <a:noFill/>
                  </a:rPr>
                  <a:t> </a:t>
                </a:r>
              </a:p>
            </p:txBody>
          </p:sp>
        </mc:Fallback>
      </mc:AlternateContent>
      <p:pic>
        <p:nvPicPr>
          <p:cNvPr id="1026" name="Picture 2">
            <a:extLst>
              <a:ext uri="{FF2B5EF4-FFF2-40B4-BE49-F238E27FC236}">
                <a16:creationId xmlns:a16="http://schemas.microsoft.com/office/drawing/2014/main" id="{E94B93EE-8853-94C9-DEFF-EDDF63A715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262"/>
          <a:stretch/>
        </p:blipFill>
        <p:spPr bwMode="auto">
          <a:xfrm>
            <a:off x="1901371" y="5204781"/>
            <a:ext cx="8389258" cy="127584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DC82313A-4ED6-2D65-4E73-64DB21210D2F}"/>
              </a:ext>
            </a:extLst>
          </p:cNvPr>
          <p:cNvPicPr>
            <a:picLocks noChangeAspect="1"/>
          </p:cNvPicPr>
          <p:nvPr/>
        </p:nvPicPr>
        <p:blipFill>
          <a:blip r:embed="rId5"/>
          <a:stretch>
            <a:fillRect/>
          </a:stretch>
        </p:blipFill>
        <p:spPr>
          <a:xfrm>
            <a:off x="1098148" y="3041701"/>
            <a:ext cx="9995704" cy="2163080"/>
          </a:xfrm>
          <a:prstGeom prst="rect">
            <a:avLst/>
          </a:prstGeom>
        </p:spPr>
      </p:pic>
    </p:spTree>
    <p:extLst>
      <p:ext uri="{BB962C8B-B14F-4D97-AF65-F5344CB8AC3E}">
        <p14:creationId xmlns:p14="http://schemas.microsoft.com/office/powerpoint/2010/main" val="313158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071C0C-A6D8-8413-1CCC-F90497E4B155}"/>
              </a:ext>
            </a:extLst>
          </p:cNvPr>
          <p:cNvSpPr>
            <a:spLocks noGrp="1"/>
          </p:cNvSpPr>
          <p:nvPr>
            <p:ph type="title"/>
          </p:nvPr>
        </p:nvSpPr>
        <p:spPr/>
        <p:txBody>
          <a:bodyPr/>
          <a:lstStyle/>
          <a:p>
            <a:r>
              <a:rPr lang="en-US" altLang="zh-SG" dirty="0"/>
              <a:t>Reverse Diffusion Process</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5433960-1100-83DE-33FF-BD41548B41DA}"/>
                  </a:ext>
                </a:extLst>
              </p:cNvPr>
              <p:cNvSpPr>
                <a:spLocks noGrp="1"/>
              </p:cNvSpPr>
              <p:nvPr>
                <p:ph idx="1"/>
              </p:nvPr>
            </p:nvSpPr>
            <p:spPr>
              <a:xfrm>
                <a:off x="838200" y="1543051"/>
                <a:ext cx="10515600" cy="2252435"/>
              </a:xfrm>
            </p:spPr>
            <p:txBody>
              <a:bodyPr/>
              <a:lstStyle/>
              <a:p>
                <a:r>
                  <a:rPr lang="en-US" altLang="zh-SG" dirty="0"/>
                  <a:t>Just like autoregressive models, diffusion models train a neural net, </a:t>
                </a:r>
                <a14:m>
                  <m:oMath xmlns:m="http://schemas.openxmlformats.org/officeDocument/2006/math">
                    <m:sSub>
                      <m:sSubPr>
                        <m:ctrlPr>
                          <a:rPr lang="en-US" altLang="zh-SG" b="0" i="1" dirty="0" smtClean="0">
                            <a:latin typeface="Cambria Math" panose="02040503050406030204" pitchFamily="18" charset="0"/>
                          </a:rPr>
                        </m:ctrlPr>
                      </m:sSubPr>
                      <m:e>
                        <m:r>
                          <a:rPr lang="en-US" altLang="zh-SG" i="1" dirty="0" smtClean="0">
                            <a:latin typeface="Cambria Math" panose="02040503050406030204" pitchFamily="18" charset="0"/>
                          </a:rPr>
                          <m:t>𝑓</m:t>
                        </m:r>
                      </m:e>
                      <m:sub>
                        <m:r>
                          <a:rPr lang="en-US" altLang="zh-SG" i="1" dirty="0" smtClean="0">
                            <a:latin typeface="Cambria Math" panose="02040503050406030204" pitchFamily="18" charset="0"/>
                          </a:rPr>
                          <m:t>𝜃</m:t>
                        </m:r>
                      </m:sub>
                    </m:sSub>
                  </m:oMath>
                </a14:m>
                <a:r>
                  <a:rPr lang="en-US" altLang="zh-SG" dirty="0"/>
                  <a:t>, to reverse the diffusion process. </a:t>
                </a:r>
              </a:p>
              <a:p>
                <a:pPr lvl="1"/>
                <a:r>
                  <a:rPr lang="en-US" altLang="zh-SG" dirty="0"/>
                  <a:t>Mathematically: learn a model </a:t>
                </a:r>
                <a14:m>
                  <m:oMath xmlns:m="http://schemas.openxmlformats.org/officeDocument/2006/math">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𝑝</m:t>
                        </m:r>
                      </m:e>
                      <m:sub>
                        <m:r>
                          <a:rPr lang="en-US" altLang="zh-SG" b="0" i="1" smtClean="0">
                            <a:latin typeface="Cambria Math" panose="02040503050406030204" pitchFamily="18" charset="0"/>
                          </a:rPr>
                          <m:t>𝜃</m:t>
                        </m:r>
                      </m:sub>
                    </m:sSub>
                  </m:oMath>
                </a14:m>
                <a:r>
                  <a:rPr lang="en-US" altLang="zh-SG" dirty="0"/>
                  <a:t> to approximate </a:t>
                </a:r>
                <a14:m>
                  <m:oMath xmlns:m="http://schemas.openxmlformats.org/officeDocument/2006/math">
                    <m:r>
                      <a:rPr lang="en-US" altLang="zh-SG" b="0" i="1" smtClean="0">
                        <a:latin typeface="Cambria Math" panose="02040503050406030204" pitchFamily="18" charset="0"/>
                      </a:rPr>
                      <m:t>𝑞</m:t>
                    </m:r>
                    <m:r>
                      <a:rPr lang="en-US" altLang="zh-SG" b="0" i="1" smtClean="0">
                        <a:latin typeface="Cambria Math" panose="02040503050406030204" pitchFamily="18" charset="0"/>
                      </a:rPr>
                      <m:t>(</m:t>
                    </m:r>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𝑥</m:t>
                        </m:r>
                      </m:e>
                      <m:sub>
                        <m:r>
                          <a:rPr lang="en-US" altLang="zh-SG" b="0" i="1" smtClean="0">
                            <a:latin typeface="Cambria Math" panose="02040503050406030204" pitchFamily="18" charset="0"/>
                          </a:rPr>
                          <m:t>𝑡</m:t>
                        </m:r>
                        <m:r>
                          <a:rPr lang="en-US" altLang="zh-SG" b="0" i="1" smtClean="0">
                            <a:latin typeface="Cambria Math" panose="02040503050406030204" pitchFamily="18" charset="0"/>
                          </a:rPr>
                          <m:t>−1</m:t>
                        </m:r>
                      </m:sub>
                    </m:sSub>
                    <m:r>
                      <a:rPr lang="en-US" altLang="zh-SG" b="0" i="1" smtClean="0">
                        <a:latin typeface="Cambria Math" panose="02040503050406030204" pitchFamily="18" charset="0"/>
                      </a:rPr>
                      <m:t>|</m:t>
                    </m:r>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𝑥</m:t>
                        </m:r>
                      </m:e>
                      <m:sub>
                        <m:r>
                          <a:rPr lang="en-US" altLang="zh-SG" b="0" i="1" smtClean="0">
                            <a:latin typeface="Cambria Math" panose="02040503050406030204" pitchFamily="18" charset="0"/>
                          </a:rPr>
                          <m:t>𝑡</m:t>
                        </m:r>
                      </m:sub>
                    </m:sSub>
                    <m:r>
                      <a:rPr lang="en-US" altLang="zh-SG" b="0" i="1" smtClean="0">
                        <a:latin typeface="Cambria Math" panose="02040503050406030204" pitchFamily="18" charset="0"/>
                      </a:rPr>
                      <m:t>)</m:t>
                    </m:r>
                  </m:oMath>
                </a14:m>
                <a:endParaRPr lang="en-US" altLang="zh-SG" dirty="0"/>
              </a:p>
              <a:p>
                <a:pPr lvl="1"/>
                <a:r>
                  <a:rPr lang="en-US" altLang="zh-SG" dirty="0"/>
                  <a:t>Can be trained via </a:t>
                </a:r>
                <a:r>
                  <a:rPr lang="en-US" altLang="zh-SG" dirty="0">
                    <a:solidFill>
                      <a:schemeClr val="accent2">
                        <a:lumMod val="75000"/>
                      </a:schemeClr>
                    </a:solidFill>
                  </a:rPr>
                  <a:t>supervised learning </a:t>
                </a:r>
                <a:r>
                  <a:rPr lang="en-US" altLang="zh-SG" dirty="0"/>
                  <a:t>on examples sequences of different images getting noisier and noisier.</a:t>
                </a:r>
                <a:endParaRPr lang="zh-SG" altLang="en-US" dirty="0"/>
              </a:p>
            </p:txBody>
          </p:sp>
        </mc:Choice>
        <mc:Fallback xmlns="">
          <p:sp>
            <p:nvSpPr>
              <p:cNvPr id="3" name="内容占位符 2">
                <a:extLst>
                  <a:ext uri="{FF2B5EF4-FFF2-40B4-BE49-F238E27FC236}">
                    <a16:creationId xmlns:a16="http://schemas.microsoft.com/office/drawing/2014/main" id="{F5433960-1100-83DE-33FF-BD41548B41DA}"/>
                  </a:ext>
                </a:extLst>
              </p:cNvPr>
              <p:cNvSpPr>
                <a:spLocks noGrp="1" noRot="1" noChangeAspect="1" noMove="1" noResize="1" noEditPoints="1" noAdjustHandles="1" noChangeArrowheads="1" noChangeShapeType="1" noTextEdit="1"/>
              </p:cNvSpPr>
              <p:nvPr>
                <p:ph idx="1"/>
              </p:nvPr>
            </p:nvSpPr>
            <p:spPr>
              <a:xfrm>
                <a:off x="838200" y="1543051"/>
                <a:ext cx="10515600" cy="2252435"/>
              </a:xfrm>
              <a:blipFill>
                <a:blip r:embed="rId2"/>
                <a:stretch>
                  <a:fillRect t="-2703" r="-1217" b="-3784"/>
                </a:stretch>
              </a:blipFill>
            </p:spPr>
            <p:txBody>
              <a:bodyPr/>
              <a:lstStyle/>
              <a:p>
                <a:r>
                  <a:rPr lang="zh-SG" altLang="en-US">
                    <a:noFill/>
                  </a:rPr>
                  <a:t> </a:t>
                </a:r>
              </a:p>
            </p:txBody>
          </p:sp>
        </mc:Fallback>
      </mc:AlternateContent>
      <p:pic>
        <p:nvPicPr>
          <p:cNvPr id="2050" name="Picture 2">
            <a:extLst>
              <a:ext uri="{FF2B5EF4-FFF2-40B4-BE49-F238E27FC236}">
                <a16:creationId xmlns:a16="http://schemas.microsoft.com/office/drawing/2014/main" id="{7AC1655E-BF0A-28B5-E707-ED45C2AAC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437" y="4274231"/>
            <a:ext cx="9763125" cy="164782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5">
            <a:extLst>
              <a:ext uri="{FF2B5EF4-FFF2-40B4-BE49-F238E27FC236}">
                <a16:creationId xmlns:a16="http://schemas.microsoft.com/office/drawing/2014/main" id="{0223A880-72BA-DF8E-2B5A-75778E47D868}"/>
              </a:ext>
            </a:extLst>
          </p:cNvPr>
          <p:cNvPicPr>
            <a:picLocks noChangeAspect="1"/>
          </p:cNvPicPr>
          <p:nvPr/>
        </p:nvPicPr>
        <p:blipFill>
          <a:blip r:embed="rId4"/>
          <a:stretch>
            <a:fillRect/>
          </a:stretch>
        </p:blipFill>
        <p:spPr>
          <a:xfrm>
            <a:off x="1901368" y="2573339"/>
            <a:ext cx="8389262" cy="4005270"/>
          </a:xfrm>
          <a:prstGeom prst="rect">
            <a:avLst/>
          </a:prstGeom>
        </p:spPr>
      </p:pic>
    </p:spTree>
    <p:extLst>
      <p:ext uri="{BB962C8B-B14F-4D97-AF65-F5344CB8AC3E}">
        <p14:creationId xmlns:p14="http://schemas.microsoft.com/office/powerpoint/2010/main" val="262025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CA424-62D9-B7CB-8811-7EE06C7C4CE6}"/>
              </a:ext>
            </a:extLst>
          </p:cNvPr>
          <p:cNvSpPr>
            <a:spLocks noGrp="1"/>
          </p:cNvSpPr>
          <p:nvPr>
            <p:ph type="title"/>
          </p:nvPr>
        </p:nvSpPr>
        <p:spPr/>
        <p:txBody>
          <a:bodyPr/>
          <a:lstStyle/>
          <a:p>
            <a:r>
              <a:rPr lang="en-US" altLang="zh-SG" dirty="0"/>
              <a:t>Training the Diffusion Model (in Brief)</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7D77FE5-CE7D-7C49-CD76-C6C1DD3C4324}"/>
                  </a:ext>
                </a:extLst>
              </p:cNvPr>
              <p:cNvSpPr>
                <a:spLocks noGrp="1"/>
              </p:cNvSpPr>
              <p:nvPr>
                <p:ph idx="1"/>
              </p:nvPr>
            </p:nvSpPr>
            <p:spPr>
              <a:xfrm>
                <a:off x="838200" y="1543051"/>
                <a:ext cx="10515600" cy="3084059"/>
              </a:xfrm>
            </p:spPr>
            <p:txBody>
              <a:bodyPr/>
              <a:lstStyle/>
              <a:p>
                <a:r>
                  <a:rPr lang="en-US" altLang="zh-SG" dirty="0"/>
                  <a:t>A Diffusion Model is trained by finding the </a:t>
                </a:r>
                <a:r>
                  <a:rPr lang="en-US" altLang="zh-SG" b="1" dirty="0">
                    <a:solidFill>
                      <a:schemeClr val="accent2">
                        <a:lumMod val="75000"/>
                      </a:schemeClr>
                    </a:solidFill>
                  </a:rPr>
                  <a:t>reverse Markov transitions</a:t>
                </a:r>
                <a:r>
                  <a:rPr lang="en-US" altLang="zh-SG" dirty="0"/>
                  <a:t> that maximize the likelihood of the training data.</a:t>
                </a:r>
              </a:p>
              <a:p>
                <a:pPr lvl="1"/>
                <a:r>
                  <a:rPr lang="en-US" altLang="zh-SG" dirty="0"/>
                  <a:t>The </a:t>
                </a:r>
                <a14:m>
                  <m:oMath xmlns:m="http://schemas.openxmlformats.org/officeDocument/2006/math">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𝑓</m:t>
                        </m:r>
                      </m:e>
                      <m:sub>
                        <m:r>
                          <a:rPr lang="en-US" altLang="zh-SG" b="0" i="1" smtClean="0">
                            <a:latin typeface="Cambria Math" panose="02040503050406030204" pitchFamily="18" charset="0"/>
                          </a:rPr>
                          <m:t>𝜃</m:t>
                        </m:r>
                      </m:sub>
                    </m:sSub>
                  </m:oMath>
                </a14:m>
                <a:r>
                  <a:rPr lang="en-US" altLang="zh-SG" dirty="0"/>
                  <a:t> is defined as the denoiser. If we apply this denoiser over and over starting with pure noise, the process should coalesce on a noiseless image that looks like one of our training examples.</a:t>
                </a:r>
              </a:p>
              <a:p>
                <a:pPr lvl="1"/>
                <a:r>
                  <a:rPr lang="en-US" altLang="zh-SG" dirty="0"/>
                  <a:t>The diffusion model training process is a two-step process as follows:</a:t>
                </a:r>
                <a:endParaRPr lang="zh-SG" altLang="en-US" dirty="0"/>
              </a:p>
            </p:txBody>
          </p:sp>
        </mc:Choice>
        <mc:Fallback xmlns="">
          <p:sp>
            <p:nvSpPr>
              <p:cNvPr id="3" name="内容占位符 2">
                <a:extLst>
                  <a:ext uri="{FF2B5EF4-FFF2-40B4-BE49-F238E27FC236}">
                    <a16:creationId xmlns:a16="http://schemas.microsoft.com/office/drawing/2014/main" id="{F7D77FE5-CE7D-7C49-CD76-C6C1DD3C4324}"/>
                  </a:ext>
                </a:extLst>
              </p:cNvPr>
              <p:cNvSpPr>
                <a:spLocks noGrp="1" noRot="1" noChangeAspect="1" noMove="1" noResize="1" noEditPoints="1" noAdjustHandles="1" noChangeArrowheads="1" noChangeShapeType="1" noTextEdit="1"/>
              </p:cNvSpPr>
              <p:nvPr>
                <p:ph idx="1"/>
              </p:nvPr>
            </p:nvSpPr>
            <p:spPr>
              <a:xfrm>
                <a:off x="838200" y="1543051"/>
                <a:ext cx="10515600" cy="3084059"/>
              </a:xfrm>
              <a:blipFill>
                <a:blip r:embed="rId2"/>
                <a:stretch>
                  <a:fillRect t="-1976"/>
                </a:stretch>
              </a:blipFill>
            </p:spPr>
            <p:txBody>
              <a:bodyPr/>
              <a:lstStyle/>
              <a:p>
                <a:r>
                  <a:rPr lang="zh-SG" altLang="en-US">
                    <a:noFill/>
                  </a:rPr>
                  <a:t> </a:t>
                </a:r>
              </a:p>
            </p:txBody>
          </p:sp>
        </mc:Fallback>
      </mc:AlternateContent>
      <p:pic>
        <p:nvPicPr>
          <p:cNvPr id="5" name="图片 4">
            <a:extLst>
              <a:ext uri="{FF2B5EF4-FFF2-40B4-BE49-F238E27FC236}">
                <a16:creationId xmlns:a16="http://schemas.microsoft.com/office/drawing/2014/main" id="{C6DDA40D-5571-E46C-409E-04AB7419CAA9}"/>
              </a:ext>
            </a:extLst>
          </p:cNvPr>
          <p:cNvPicPr>
            <a:picLocks noChangeAspect="1"/>
          </p:cNvPicPr>
          <p:nvPr/>
        </p:nvPicPr>
        <p:blipFill rotWithShape="1">
          <a:blip r:embed="rId3"/>
          <a:srcRect t="56605" b="2809"/>
          <a:stretch/>
        </p:blipFill>
        <p:spPr>
          <a:xfrm>
            <a:off x="1647368" y="4913084"/>
            <a:ext cx="8389262" cy="1625601"/>
          </a:xfrm>
          <a:prstGeom prst="rect">
            <a:avLst/>
          </a:prstGeom>
        </p:spPr>
      </p:pic>
      <p:pic>
        <p:nvPicPr>
          <p:cNvPr id="6" name="图片 5">
            <a:extLst>
              <a:ext uri="{FF2B5EF4-FFF2-40B4-BE49-F238E27FC236}">
                <a16:creationId xmlns:a16="http://schemas.microsoft.com/office/drawing/2014/main" id="{EF3B6BFE-E821-BD69-F7FB-C4D4D38D74F1}"/>
              </a:ext>
            </a:extLst>
          </p:cNvPr>
          <p:cNvPicPr>
            <a:picLocks noChangeAspect="1"/>
          </p:cNvPicPr>
          <p:nvPr/>
        </p:nvPicPr>
        <p:blipFill rotWithShape="1">
          <a:blip r:embed="rId3"/>
          <a:srcRect b="59413"/>
          <a:stretch/>
        </p:blipFill>
        <p:spPr>
          <a:xfrm>
            <a:off x="1901369" y="4627110"/>
            <a:ext cx="8389262" cy="1625601"/>
          </a:xfrm>
          <a:prstGeom prst="rect">
            <a:avLst/>
          </a:prstGeom>
        </p:spPr>
      </p:pic>
    </p:spTree>
    <p:extLst>
      <p:ext uri="{BB962C8B-B14F-4D97-AF65-F5344CB8AC3E}">
        <p14:creationId xmlns:p14="http://schemas.microsoft.com/office/powerpoint/2010/main" val="105565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CA424-62D9-B7CB-8811-7EE06C7C4CE6}"/>
              </a:ext>
            </a:extLst>
          </p:cNvPr>
          <p:cNvSpPr>
            <a:spLocks noGrp="1"/>
          </p:cNvSpPr>
          <p:nvPr>
            <p:ph type="title"/>
          </p:nvPr>
        </p:nvSpPr>
        <p:spPr>
          <a:xfrm>
            <a:off x="838200" y="633414"/>
            <a:ext cx="10515600" cy="788986"/>
          </a:xfrm>
        </p:spPr>
        <p:txBody>
          <a:bodyPr/>
          <a:lstStyle/>
          <a:p>
            <a:r>
              <a:rPr lang="en-US" altLang="zh-SG" dirty="0"/>
              <a:t>Training the Diffusion Model (in Brief)</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7D77FE5-CE7D-7C49-CD76-C6C1DD3C4324}"/>
                  </a:ext>
                </a:extLst>
              </p:cNvPr>
              <p:cNvSpPr>
                <a:spLocks noGrp="1"/>
              </p:cNvSpPr>
              <p:nvPr>
                <p:ph idx="1"/>
              </p:nvPr>
            </p:nvSpPr>
            <p:spPr>
              <a:xfrm>
                <a:off x="838200" y="1492251"/>
                <a:ext cx="10515600" cy="1396092"/>
              </a:xfrm>
            </p:spPr>
            <p:txBody>
              <a:bodyPr/>
              <a:lstStyle/>
              <a:p>
                <a:r>
                  <a:rPr lang="en-US" altLang="zh-SG" dirty="0"/>
                  <a:t>The diffusion model training process:</a:t>
                </a:r>
              </a:p>
              <a:p>
                <a:pPr lvl="1"/>
                <a:r>
                  <a:rPr lang="en-US" altLang="zh-SG" dirty="0"/>
                  <a:t>Generate training data by corrupting images (forward process; noising).</a:t>
                </a:r>
              </a:p>
              <a:p>
                <a:pPr lvl="1"/>
                <a:r>
                  <a:rPr lang="en-US" altLang="zh-SG" dirty="0"/>
                  <a:t>Train a </a:t>
                </a:r>
                <a14:m>
                  <m:oMath xmlns:m="http://schemas.openxmlformats.org/officeDocument/2006/math">
                    <m:sSub>
                      <m:sSubPr>
                        <m:ctrlPr>
                          <a:rPr lang="en-US" altLang="zh-SG" b="0" i="1" dirty="0" smtClean="0">
                            <a:latin typeface="Cambria Math" panose="02040503050406030204" pitchFamily="18" charset="0"/>
                          </a:rPr>
                        </m:ctrlPr>
                      </m:sSubPr>
                      <m:e>
                        <m:r>
                          <a:rPr lang="en-US" altLang="zh-SG" b="0" i="1" dirty="0" smtClean="0">
                            <a:latin typeface="Cambria Math" panose="02040503050406030204" pitchFamily="18" charset="0"/>
                          </a:rPr>
                          <m:t>𝑓</m:t>
                        </m:r>
                      </m:e>
                      <m:sub>
                        <m:r>
                          <a:rPr lang="en-US" altLang="zh-SG" b="0" i="1" dirty="0" smtClean="0">
                            <a:latin typeface="Cambria Math" panose="02040503050406030204" pitchFamily="18" charset="0"/>
                          </a:rPr>
                          <m:t>𝜃</m:t>
                        </m:r>
                      </m:sub>
                    </m:sSub>
                  </m:oMath>
                </a14:m>
                <a:r>
                  <a:rPr lang="en-US" altLang="zh-SG" dirty="0"/>
                  <a:t> to invert each step of corruption (reverse process; denoising).</a:t>
                </a:r>
                <a:endParaRPr lang="zh-SG" altLang="en-US" dirty="0"/>
              </a:p>
            </p:txBody>
          </p:sp>
        </mc:Choice>
        <mc:Fallback xmlns="">
          <p:sp>
            <p:nvSpPr>
              <p:cNvPr id="3" name="内容占位符 2">
                <a:extLst>
                  <a:ext uri="{FF2B5EF4-FFF2-40B4-BE49-F238E27FC236}">
                    <a16:creationId xmlns:a16="http://schemas.microsoft.com/office/drawing/2014/main" id="{F7D77FE5-CE7D-7C49-CD76-C6C1DD3C4324}"/>
                  </a:ext>
                </a:extLst>
              </p:cNvPr>
              <p:cNvSpPr>
                <a:spLocks noGrp="1" noRot="1" noChangeAspect="1" noMove="1" noResize="1" noEditPoints="1" noAdjustHandles="1" noChangeArrowheads="1" noChangeShapeType="1" noTextEdit="1"/>
              </p:cNvSpPr>
              <p:nvPr>
                <p:ph idx="1"/>
              </p:nvPr>
            </p:nvSpPr>
            <p:spPr>
              <a:xfrm>
                <a:off x="838200" y="1492251"/>
                <a:ext cx="10515600" cy="1396092"/>
              </a:xfrm>
              <a:blipFill>
                <a:blip r:embed="rId3"/>
                <a:stretch>
                  <a:fillRect t="-4803" r="-1623" b="-10917"/>
                </a:stretch>
              </a:blipFill>
            </p:spPr>
            <p:txBody>
              <a:bodyPr/>
              <a:lstStyle/>
              <a:p>
                <a:r>
                  <a:rPr lang="zh-SG" altLang="en-US">
                    <a:noFill/>
                  </a:rPr>
                  <a:t> </a:t>
                </a:r>
              </a:p>
            </p:txBody>
          </p:sp>
        </mc:Fallback>
      </mc:AlternateContent>
      <p:pic>
        <p:nvPicPr>
          <p:cNvPr id="9" name="图片 8">
            <a:extLst>
              <a:ext uri="{FF2B5EF4-FFF2-40B4-BE49-F238E27FC236}">
                <a16:creationId xmlns:a16="http://schemas.microsoft.com/office/drawing/2014/main" id="{7F92BC2E-7D9D-75BE-4D7E-724570124B96}"/>
              </a:ext>
            </a:extLst>
          </p:cNvPr>
          <p:cNvPicPr>
            <a:picLocks noChangeAspect="1"/>
          </p:cNvPicPr>
          <p:nvPr/>
        </p:nvPicPr>
        <p:blipFill>
          <a:blip r:embed="rId4"/>
          <a:stretch>
            <a:fillRect/>
          </a:stretch>
        </p:blipFill>
        <p:spPr>
          <a:xfrm>
            <a:off x="1339972" y="3251412"/>
            <a:ext cx="9500949" cy="2457875"/>
          </a:xfrm>
          <a:prstGeom prst="rect">
            <a:avLst/>
          </a:prstGeom>
        </p:spPr>
      </p:pic>
      <p:pic>
        <p:nvPicPr>
          <p:cNvPr id="7" name="图片 6">
            <a:extLst>
              <a:ext uri="{FF2B5EF4-FFF2-40B4-BE49-F238E27FC236}">
                <a16:creationId xmlns:a16="http://schemas.microsoft.com/office/drawing/2014/main" id="{A05DFBE0-D622-B7E0-E19D-9B02D0027056}"/>
              </a:ext>
            </a:extLst>
          </p:cNvPr>
          <p:cNvPicPr>
            <a:picLocks noChangeAspect="1"/>
          </p:cNvPicPr>
          <p:nvPr/>
        </p:nvPicPr>
        <p:blipFill rotWithShape="1">
          <a:blip r:embed="rId5"/>
          <a:srcRect l="406" r="591"/>
          <a:stretch/>
        </p:blipFill>
        <p:spPr>
          <a:xfrm>
            <a:off x="1339971" y="3251412"/>
            <a:ext cx="9500949" cy="2456729"/>
          </a:xfrm>
          <a:prstGeom prst="rect">
            <a:avLst/>
          </a:prstGeom>
        </p:spPr>
      </p:pic>
    </p:spTree>
    <p:extLst>
      <p:ext uri="{BB962C8B-B14F-4D97-AF65-F5344CB8AC3E}">
        <p14:creationId xmlns:p14="http://schemas.microsoft.com/office/powerpoint/2010/main" val="401428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CA424-62D9-B7CB-8811-7EE06C7C4CE6}"/>
              </a:ext>
            </a:extLst>
          </p:cNvPr>
          <p:cNvSpPr>
            <a:spLocks noGrp="1"/>
          </p:cNvSpPr>
          <p:nvPr>
            <p:ph type="title"/>
          </p:nvPr>
        </p:nvSpPr>
        <p:spPr>
          <a:xfrm>
            <a:off x="838200" y="633414"/>
            <a:ext cx="10515600" cy="788986"/>
          </a:xfrm>
        </p:spPr>
        <p:txBody>
          <a:bodyPr/>
          <a:lstStyle/>
          <a:p>
            <a:r>
              <a:rPr lang="en-US" altLang="zh-SG" dirty="0"/>
              <a:t>The Gaussian Diffusion Model</a:t>
            </a:r>
            <a:endParaRPr lang="zh-SG" altLang="en-US" dirty="0"/>
          </a:p>
        </p:txBody>
      </p:sp>
      <p:pic>
        <p:nvPicPr>
          <p:cNvPr id="9" name="图片 8">
            <a:extLst>
              <a:ext uri="{FF2B5EF4-FFF2-40B4-BE49-F238E27FC236}">
                <a16:creationId xmlns:a16="http://schemas.microsoft.com/office/drawing/2014/main" id="{7F92BC2E-7D9D-75BE-4D7E-724570124B96}"/>
              </a:ext>
            </a:extLst>
          </p:cNvPr>
          <p:cNvPicPr>
            <a:picLocks noChangeAspect="1"/>
          </p:cNvPicPr>
          <p:nvPr/>
        </p:nvPicPr>
        <p:blipFill>
          <a:blip r:embed="rId3"/>
          <a:stretch>
            <a:fillRect/>
          </a:stretch>
        </p:blipFill>
        <p:spPr>
          <a:xfrm>
            <a:off x="1964304" y="4239995"/>
            <a:ext cx="8244116" cy="2132734"/>
          </a:xfrm>
          <a:prstGeom prst="rect">
            <a:avLst/>
          </a:prstGeom>
        </p:spPr>
      </p:pic>
      <p:pic>
        <p:nvPicPr>
          <p:cNvPr id="7" name="图片 6">
            <a:extLst>
              <a:ext uri="{FF2B5EF4-FFF2-40B4-BE49-F238E27FC236}">
                <a16:creationId xmlns:a16="http://schemas.microsoft.com/office/drawing/2014/main" id="{A05DFBE0-D622-B7E0-E19D-9B02D0027056}"/>
              </a:ext>
            </a:extLst>
          </p:cNvPr>
          <p:cNvPicPr>
            <a:picLocks noChangeAspect="1"/>
          </p:cNvPicPr>
          <p:nvPr/>
        </p:nvPicPr>
        <p:blipFill rotWithShape="1">
          <a:blip r:embed="rId4"/>
          <a:srcRect l="406" r="591"/>
          <a:stretch/>
        </p:blipFill>
        <p:spPr>
          <a:xfrm>
            <a:off x="1973942" y="4239994"/>
            <a:ext cx="8244116" cy="2131740"/>
          </a:xfrm>
          <a:prstGeom prst="rect">
            <a:avLst/>
          </a:prstGeom>
        </p:spPr>
      </p:pic>
      <mc:AlternateContent xmlns:mc="http://schemas.openxmlformats.org/markup-compatibility/2006" xmlns:a14="http://schemas.microsoft.com/office/drawing/2010/main">
        <mc:Choice Requires="a14">
          <p:sp>
            <p:nvSpPr>
              <p:cNvPr id="10" name="内容占位符 2">
                <a:extLst>
                  <a:ext uri="{FF2B5EF4-FFF2-40B4-BE49-F238E27FC236}">
                    <a16:creationId xmlns:a16="http://schemas.microsoft.com/office/drawing/2014/main" id="{1D61120C-8999-6441-6480-CC47132F04EC}"/>
                  </a:ext>
                </a:extLst>
              </p:cNvPr>
              <p:cNvSpPr txBox="1">
                <a:spLocks/>
              </p:cNvSpPr>
              <p:nvPr/>
            </p:nvSpPr>
            <p:spPr>
              <a:xfrm>
                <a:off x="838200" y="1422401"/>
                <a:ext cx="10515600" cy="2910114"/>
              </a:xfrm>
              <a:prstGeom prst="rect">
                <a:avLst/>
              </a:prstGeom>
            </p:spPr>
            <p:txBody>
              <a:bodyPr vert="horz" lIns="91440" tIns="45720" rIns="91440" bIns="45720" rtlCol="0">
                <a:noAutofit/>
              </a:bodyPr>
              <a:lstStyle>
                <a:lvl1pPr marL="324000" indent="-324000" algn="l" defTabSz="914377" rtl="0" eaLnBrk="1" latinLnBrk="0" hangingPunct="1">
                  <a:lnSpc>
                    <a:spcPct val="100000"/>
                  </a:lnSpc>
                  <a:spcBef>
                    <a:spcPts val="600"/>
                  </a:spcBef>
                  <a:spcAft>
                    <a:spcPts val="600"/>
                  </a:spcAft>
                  <a:buFontTx/>
                  <a:buBlip>
                    <a:blip r:embed="rId5"/>
                  </a:buBlip>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324000" algn="l" defTabSz="914377" rtl="0" eaLnBrk="1" latinLnBrk="0" hangingPunct="1">
                  <a:lnSpc>
                    <a:spcPct val="100000"/>
                  </a:lnSpc>
                  <a:spcBef>
                    <a:spcPts val="0"/>
                  </a:spcBef>
                  <a:spcAft>
                    <a:spcPts val="600"/>
                  </a:spcAft>
                  <a:buFontTx/>
                  <a:buBlip>
                    <a:blip r:embed="rId5"/>
                  </a:buBlip>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Tx/>
                  <a:buBlip>
                    <a:blip r:embed="rId5"/>
                  </a:buBlip>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Tx/>
                  <a:buBlip>
                    <a:blip r:embed="rId5"/>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Tx/>
                  <a:buBlip>
                    <a:blip r:embed="rId5"/>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SG" dirty="0"/>
                  <a:t>If the forward and reverse process are modelled with Gaussian: Gaussian diffusion model (as described in previous slides)</a:t>
                </a:r>
              </a:p>
              <a:p>
                <a:pPr lvl="1"/>
                <a:r>
                  <a:rPr lang="en-US" altLang="zh-SG" sz="2400" b="0" dirty="0"/>
                  <a:t>Forward: </a:t>
                </a:r>
                <a14:m>
                  <m:oMath xmlns:m="http://schemas.openxmlformats.org/officeDocument/2006/math">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𝑥</m:t>
                        </m:r>
                      </m:e>
                      <m:sub>
                        <m:r>
                          <a:rPr lang="en-US" altLang="zh-SG" sz="2400" b="0" i="1" smtClean="0">
                            <a:latin typeface="Cambria Math" panose="02040503050406030204" pitchFamily="18" charset="0"/>
                          </a:rPr>
                          <m:t>𝑡</m:t>
                        </m:r>
                      </m:sub>
                    </m:sSub>
                    <m:r>
                      <a:rPr lang="en-US" altLang="zh-SG" sz="2400" b="0" i="1" smtClean="0">
                        <a:latin typeface="Cambria Math" panose="02040503050406030204" pitchFamily="18" charset="0"/>
                      </a:rPr>
                      <m:t>=</m:t>
                    </m:r>
                    <m:rad>
                      <m:radPr>
                        <m:degHide m:val="on"/>
                        <m:ctrlPr>
                          <a:rPr lang="en-US" altLang="zh-SG" sz="2400" b="0" i="1" smtClean="0">
                            <a:latin typeface="Cambria Math" panose="02040503050406030204" pitchFamily="18" charset="0"/>
                          </a:rPr>
                        </m:ctrlPr>
                      </m:radPr>
                      <m:deg/>
                      <m:e>
                        <m:r>
                          <a:rPr lang="en-US" altLang="zh-SG" sz="2400" b="0" i="1" smtClean="0">
                            <a:latin typeface="Cambria Math" panose="02040503050406030204" pitchFamily="18" charset="0"/>
                          </a:rPr>
                          <m:t>(1−</m:t>
                        </m:r>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𝛽</m:t>
                            </m:r>
                          </m:e>
                          <m:sub>
                            <m:r>
                              <a:rPr lang="en-US" altLang="zh-SG" sz="2400" b="0" i="1" smtClean="0">
                                <a:latin typeface="Cambria Math" panose="02040503050406030204" pitchFamily="18" charset="0"/>
                              </a:rPr>
                              <m:t>𝑡</m:t>
                            </m:r>
                          </m:sub>
                        </m:sSub>
                        <m:r>
                          <a:rPr lang="en-US" altLang="zh-SG" sz="2400" b="0" i="1" smtClean="0">
                            <a:latin typeface="Cambria Math" panose="02040503050406030204" pitchFamily="18" charset="0"/>
                          </a:rPr>
                          <m:t>)</m:t>
                        </m:r>
                      </m:e>
                    </m:rad>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𝑥</m:t>
                        </m:r>
                      </m:e>
                      <m:sub>
                        <m:r>
                          <a:rPr lang="en-US" altLang="zh-SG" sz="2400" b="0" i="1" smtClean="0">
                            <a:latin typeface="Cambria Math" panose="02040503050406030204" pitchFamily="18" charset="0"/>
                          </a:rPr>
                          <m:t>𝑡</m:t>
                        </m:r>
                        <m:r>
                          <a:rPr lang="en-US" altLang="zh-SG" sz="2400" b="0" i="1" smtClean="0">
                            <a:latin typeface="Cambria Math" panose="02040503050406030204" pitchFamily="18" charset="0"/>
                          </a:rPr>
                          <m:t>−1</m:t>
                        </m:r>
                      </m:sub>
                    </m:sSub>
                    <m:r>
                      <a:rPr lang="en-US" altLang="zh-SG" sz="2400" b="0" i="1" smtClean="0">
                        <a:latin typeface="Cambria Math" panose="02040503050406030204" pitchFamily="18" charset="0"/>
                      </a:rPr>
                      <m:t>+</m:t>
                    </m:r>
                    <m:rad>
                      <m:radPr>
                        <m:degHide m:val="on"/>
                        <m:ctrlPr>
                          <a:rPr lang="en-US" altLang="zh-SG" sz="2400" b="0" i="1" smtClean="0">
                            <a:latin typeface="Cambria Math" panose="02040503050406030204" pitchFamily="18" charset="0"/>
                          </a:rPr>
                        </m:ctrlPr>
                      </m:radPr>
                      <m:deg/>
                      <m:e>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𝛽</m:t>
                            </m:r>
                          </m:e>
                          <m:sub>
                            <m:r>
                              <a:rPr lang="en-US" altLang="zh-SG" sz="2400" b="0" i="1" smtClean="0">
                                <a:latin typeface="Cambria Math" panose="02040503050406030204" pitchFamily="18" charset="0"/>
                              </a:rPr>
                              <m:t>𝑡</m:t>
                            </m:r>
                          </m:sub>
                        </m:sSub>
                      </m:e>
                    </m:rad>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𝜖</m:t>
                        </m:r>
                      </m:e>
                      <m:sub>
                        <m:r>
                          <a:rPr lang="en-US" altLang="zh-SG" sz="2400" b="0" i="1" smtClean="0">
                            <a:latin typeface="Cambria Math" panose="02040503050406030204" pitchFamily="18" charset="0"/>
                          </a:rPr>
                          <m:t>𝑡</m:t>
                        </m:r>
                      </m:sub>
                    </m:sSub>
                  </m:oMath>
                </a14:m>
                <a:r>
                  <a:rPr lang="en-US" altLang="zh-SG" sz="2400" dirty="0"/>
                  <a:t>, </a:t>
                </a:r>
                <a14:m>
                  <m:oMath xmlns:m="http://schemas.openxmlformats.org/officeDocument/2006/math">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𝜖</m:t>
                        </m:r>
                      </m:e>
                      <m:sub>
                        <m:r>
                          <a:rPr lang="en-US" altLang="zh-SG" sz="2400" b="0" i="1" smtClean="0">
                            <a:latin typeface="Cambria Math" panose="02040503050406030204" pitchFamily="18" charset="0"/>
                          </a:rPr>
                          <m:t>𝑡</m:t>
                        </m:r>
                      </m:sub>
                    </m:sSub>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𝒩</m:t>
                    </m:r>
                    <m:r>
                      <a:rPr lang="en-US" altLang="zh-SG" sz="2400" b="0" i="1" smtClean="0">
                        <a:latin typeface="Cambria Math" panose="02040503050406030204" pitchFamily="18" charset="0"/>
                      </a:rPr>
                      <m:t>(0, </m:t>
                    </m:r>
                    <m:r>
                      <a:rPr lang="en-US" altLang="zh-SG" sz="2400" b="1" i="0" smtClean="0">
                        <a:latin typeface="Cambria Math" panose="02040503050406030204" pitchFamily="18" charset="0"/>
                      </a:rPr>
                      <m:t>𝐈</m:t>
                    </m:r>
                    <m:r>
                      <a:rPr lang="en-US" altLang="zh-SG" sz="2400" b="0" i="1" smtClean="0">
                        <a:latin typeface="Cambria Math" panose="02040503050406030204" pitchFamily="18" charset="0"/>
                      </a:rPr>
                      <m:t>)</m:t>
                    </m:r>
                  </m:oMath>
                </a14:m>
                <a:r>
                  <a:rPr lang="en-US" altLang="zh-SG" sz="2400" dirty="0"/>
                  <a:t>. </a:t>
                </a:r>
              </a:p>
              <a:p>
                <a:pPr lvl="1"/>
                <a14:m>
                  <m:oMath xmlns:m="http://schemas.openxmlformats.org/officeDocument/2006/math">
                    <m:r>
                      <a:rPr lang="en-US" altLang="zh-SG" i="1">
                        <a:latin typeface="Cambria Math" panose="02040503050406030204" pitchFamily="18" charset="0"/>
                      </a:rPr>
                      <m:t>𝑞</m:t>
                    </m:r>
                    <m:d>
                      <m:dPr>
                        <m:ctrlPr>
                          <a:rPr lang="en-US" altLang="zh-SG" i="1">
                            <a:latin typeface="Cambria Math" panose="02040503050406030204" pitchFamily="18" charset="0"/>
                          </a:rPr>
                        </m:ctrlPr>
                      </m:dPr>
                      <m:e>
                        <m:sSub>
                          <m:sSubPr>
                            <m:ctrlPr>
                              <a:rPr lang="en-US" altLang="zh-SG" i="1">
                                <a:latin typeface="Cambria Math" panose="02040503050406030204" pitchFamily="18" charset="0"/>
                              </a:rPr>
                            </m:ctrlPr>
                          </m:sSubPr>
                          <m:e>
                            <m:r>
                              <a:rPr lang="en-US" altLang="zh-SG" i="1">
                                <a:latin typeface="Cambria Math" panose="02040503050406030204" pitchFamily="18" charset="0"/>
                              </a:rPr>
                              <m:t>𝑥</m:t>
                            </m:r>
                          </m:e>
                          <m:sub>
                            <m:r>
                              <a:rPr lang="en-US" altLang="zh-SG" i="1">
                                <a:latin typeface="Cambria Math" panose="02040503050406030204" pitchFamily="18" charset="0"/>
                              </a:rPr>
                              <m:t>𝑡</m:t>
                            </m:r>
                          </m:sub>
                        </m:sSub>
                      </m:e>
                      <m:e>
                        <m:sSub>
                          <m:sSubPr>
                            <m:ctrlPr>
                              <a:rPr lang="en-US" altLang="zh-SG" i="1">
                                <a:latin typeface="Cambria Math" panose="02040503050406030204" pitchFamily="18" charset="0"/>
                              </a:rPr>
                            </m:ctrlPr>
                          </m:sSubPr>
                          <m:e>
                            <m:r>
                              <a:rPr lang="en-US" altLang="zh-SG" i="1">
                                <a:latin typeface="Cambria Math" panose="02040503050406030204" pitchFamily="18" charset="0"/>
                              </a:rPr>
                              <m:t>𝑥</m:t>
                            </m:r>
                          </m:e>
                          <m:sub>
                            <m:r>
                              <a:rPr lang="en-US" altLang="zh-SG" i="1">
                                <a:latin typeface="Cambria Math" panose="02040503050406030204" pitchFamily="18" charset="0"/>
                              </a:rPr>
                              <m:t>𝑡</m:t>
                            </m:r>
                            <m:r>
                              <a:rPr lang="en-US" altLang="zh-SG" i="1">
                                <a:latin typeface="Cambria Math" panose="02040503050406030204" pitchFamily="18" charset="0"/>
                              </a:rPr>
                              <m:t>−1</m:t>
                            </m:r>
                          </m:sub>
                        </m:sSub>
                      </m:e>
                    </m:d>
                    <m:r>
                      <a:rPr lang="en-US" altLang="zh-SG" i="1">
                        <a:latin typeface="Cambria Math" panose="02040503050406030204" pitchFamily="18" charset="0"/>
                      </a:rPr>
                      <m:t>=</m:t>
                    </m:r>
                    <m:r>
                      <a:rPr lang="en-US" altLang="zh-SG" b="0" i="1" smtClean="0">
                        <a:latin typeface="Cambria Math" panose="02040503050406030204" pitchFamily="18" charset="0"/>
                      </a:rPr>
                      <m:t>𝒩</m:t>
                    </m:r>
                    <m:d>
                      <m:dPr>
                        <m:ctrlPr>
                          <a:rPr lang="en-US" altLang="zh-SG" i="1">
                            <a:latin typeface="Cambria Math" panose="02040503050406030204" pitchFamily="18" charset="0"/>
                          </a:rPr>
                        </m:ctrlPr>
                      </m:dPr>
                      <m:e>
                        <m:rad>
                          <m:radPr>
                            <m:degHide m:val="on"/>
                            <m:ctrlPr>
                              <a:rPr lang="en-US" altLang="zh-SG" i="1">
                                <a:latin typeface="Cambria Math" panose="02040503050406030204" pitchFamily="18" charset="0"/>
                              </a:rPr>
                            </m:ctrlPr>
                          </m:radPr>
                          <m:deg/>
                          <m:e>
                            <m:d>
                              <m:dPr>
                                <m:ctrlPr>
                                  <a:rPr lang="en-US" altLang="zh-SG" i="1">
                                    <a:latin typeface="Cambria Math" panose="02040503050406030204" pitchFamily="18" charset="0"/>
                                  </a:rPr>
                                </m:ctrlPr>
                              </m:dPr>
                              <m:e>
                                <m:r>
                                  <a:rPr lang="en-US" altLang="zh-SG" i="1">
                                    <a:latin typeface="Cambria Math" panose="02040503050406030204" pitchFamily="18" charset="0"/>
                                  </a:rPr>
                                  <m:t>1−</m:t>
                                </m:r>
                                <m:sSub>
                                  <m:sSubPr>
                                    <m:ctrlPr>
                                      <a:rPr lang="en-US" altLang="zh-SG" i="1">
                                        <a:latin typeface="Cambria Math" panose="02040503050406030204" pitchFamily="18" charset="0"/>
                                      </a:rPr>
                                    </m:ctrlPr>
                                  </m:sSubPr>
                                  <m:e>
                                    <m:r>
                                      <a:rPr lang="en-US" altLang="zh-SG" i="1">
                                        <a:latin typeface="Cambria Math" panose="02040503050406030204" pitchFamily="18" charset="0"/>
                                      </a:rPr>
                                      <m:t>𝛽</m:t>
                                    </m:r>
                                  </m:e>
                                  <m:sub>
                                    <m:r>
                                      <a:rPr lang="en-US" altLang="zh-SG" i="1">
                                        <a:latin typeface="Cambria Math" panose="02040503050406030204" pitchFamily="18" charset="0"/>
                                      </a:rPr>
                                      <m:t>𝑡</m:t>
                                    </m:r>
                                  </m:sub>
                                </m:sSub>
                              </m:e>
                            </m:d>
                          </m:e>
                        </m:rad>
                        <m:sSub>
                          <m:sSubPr>
                            <m:ctrlPr>
                              <a:rPr lang="en-US" altLang="zh-SG" i="1">
                                <a:latin typeface="Cambria Math" panose="02040503050406030204" pitchFamily="18" charset="0"/>
                              </a:rPr>
                            </m:ctrlPr>
                          </m:sSubPr>
                          <m:e>
                            <m:r>
                              <a:rPr lang="en-US" altLang="zh-SG" i="1">
                                <a:latin typeface="Cambria Math" panose="02040503050406030204" pitchFamily="18" charset="0"/>
                              </a:rPr>
                              <m:t>𝑥</m:t>
                            </m:r>
                          </m:e>
                          <m:sub>
                            <m:r>
                              <a:rPr lang="en-US" altLang="zh-SG" i="1">
                                <a:latin typeface="Cambria Math" panose="02040503050406030204" pitchFamily="18" charset="0"/>
                              </a:rPr>
                              <m:t>𝑡</m:t>
                            </m:r>
                            <m:r>
                              <a:rPr lang="en-US" altLang="zh-SG" i="1">
                                <a:latin typeface="Cambria Math" panose="02040503050406030204" pitchFamily="18" charset="0"/>
                              </a:rPr>
                              <m:t>−1</m:t>
                            </m:r>
                          </m:sub>
                        </m:sSub>
                        <m:r>
                          <a:rPr lang="en-US" altLang="zh-SG" i="1">
                            <a:latin typeface="Cambria Math" panose="02040503050406030204" pitchFamily="18" charset="0"/>
                          </a:rPr>
                          <m:t>,</m:t>
                        </m:r>
                        <m:sSub>
                          <m:sSubPr>
                            <m:ctrlPr>
                              <a:rPr lang="en-US" altLang="zh-SG" i="1">
                                <a:latin typeface="Cambria Math" panose="02040503050406030204" pitchFamily="18" charset="0"/>
                              </a:rPr>
                            </m:ctrlPr>
                          </m:sSubPr>
                          <m:e>
                            <m:r>
                              <a:rPr lang="en-US" altLang="zh-SG" i="1">
                                <a:latin typeface="Cambria Math" panose="02040503050406030204" pitchFamily="18" charset="0"/>
                              </a:rPr>
                              <m:t>𝛽</m:t>
                            </m:r>
                          </m:e>
                          <m:sub>
                            <m:r>
                              <a:rPr lang="en-US" altLang="zh-SG" i="1">
                                <a:latin typeface="Cambria Math" panose="02040503050406030204" pitchFamily="18" charset="0"/>
                              </a:rPr>
                              <m:t>𝑡</m:t>
                            </m:r>
                          </m:sub>
                        </m:sSub>
                        <m:r>
                          <a:rPr lang="en-US" altLang="zh-SG" b="1">
                            <a:latin typeface="Cambria Math" panose="02040503050406030204" pitchFamily="18" charset="0"/>
                          </a:rPr>
                          <m:t>𝐈</m:t>
                        </m:r>
                      </m:e>
                    </m:d>
                  </m:oMath>
                </a14:m>
                <a:endParaRPr lang="en-US" altLang="zh-SG" sz="2400" dirty="0"/>
              </a:p>
              <a:p>
                <a:pPr lvl="1"/>
                <a:r>
                  <a:rPr lang="en-US" altLang="zh-SG" b="0" dirty="0"/>
                  <a:t>Backward: </a:t>
                </a:r>
                <a14:m>
                  <m:oMath xmlns:m="http://schemas.openxmlformats.org/officeDocument/2006/math">
                    <m:r>
                      <a:rPr lang="en-US" altLang="zh-SG" sz="2400" b="0" i="1" dirty="0" smtClean="0">
                        <a:latin typeface="Cambria Math" panose="02040503050406030204" pitchFamily="18" charset="0"/>
                      </a:rPr>
                      <m:t>𝜇</m:t>
                    </m:r>
                    <m:r>
                      <a:rPr lang="en-US" altLang="zh-SG" sz="2400" b="0" i="1" dirty="0" smtClean="0">
                        <a:latin typeface="Cambria Math" panose="02040503050406030204" pitchFamily="18" charset="0"/>
                      </a:rPr>
                      <m:t>=</m:t>
                    </m:r>
                    <m:sSub>
                      <m:sSubPr>
                        <m:ctrlPr>
                          <a:rPr lang="en-US" altLang="zh-SG" sz="2400" b="0" i="1" dirty="0" smtClean="0">
                            <a:latin typeface="Cambria Math" panose="02040503050406030204" pitchFamily="18" charset="0"/>
                          </a:rPr>
                        </m:ctrlPr>
                      </m:sSubPr>
                      <m:e>
                        <m:r>
                          <a:rPr lang="en-US" altLang="zh-SG" sz="2400" b="0" i="1" dirty="0" smtClean="0">
                            <a:latin typeface="Cambria Math" panose="02040503050406030204" pitchFamily="18" charset="0"/>
                          </a:rPr>
                          <m:t>𝑓</m:t>
                        </m:r>
                      </m:e>
                      <m:sub>
                        <m:r>
                          <a:rPr lang="en-US" altLang="zh-SG" sz="2400" b="0" i="1" dirty="0" smtClean="0">
                            <a:latin typeface="Cambria Math" panose="02040503050406030204" pitchFamily="18" charset="0"/>
                          </a:rPr>
                          <m:t>𝜃</m:t>
                        </m:r>
                      </m:sub>
                    </m:sSub>
                    <m:d>
                      <m:dPr>
                        <m:ctrlPr>
                          <a:rPr lang="en-US" altLang="zh-SG" sz="2400" b="0" i="1" dirty="0" smtClean="0">
                            <a:latin typeface="Cambria Math" panose="02040503050406030204" pitchFamily="18" charset="0"/>
                          </a:rPr>
                        </m:ctrlPr>
                      </m:dPr>
                      <m:e>
                        <m:sSub>
                          <m:sSubPr>
                            <m:ctrlPr>
                              <a:rPr lang="en-US" altLang="zh-SG" sz="2400" b="0" i="1" dirty="0" smtClean="0">
                                <a:latin typeface="Cambria Math" panose="02040503050406030204" pitchFamily="18" charset="0"/>
                              </a:rPr>
                            </m:ctrlPr>
                          </m:sSubPr>
                          <m:e>
                            <m:r>
                              <a:rPr lang="en-US" altLang="zh-SG" sz="2400" b="0" i="1" dirty="0" smtClean="0">
                                <a:latin typeface="Cambria Math" panose="02040503050406030204" pitchFamily="18" charset="0"/>
                              </a:rPr>
                              <m:t>𝑥</m:t>
                            </m:r>
                          </m:e>
                          <m:sub>
                            <m:r>
                              <a:rPr lang="en-US" altLang="zh-SG" sz="2400" b="0" i="1" dirty="0" smtClean="0">
                                <a:latin typeface="Cambria Math" panose="02040503050406030204" pitchFamily="18" charset="0"/>
                              </a:rPr>
                              <m:t>𝑡</m:t>
                            </m:r>
                          </m:sub>
                        </m:sSub>
                        <m:r>
                          <a:rPr lang="en-US" altLang="zh-SG" sz="2400" b="0" i="1" dirty="0" smtClean="0">
                            <a:latin typeface="Cambria Math" panose="02040503050406030204" pitchFamily="18" charset="0"/>
                          </a:rPr>
                          <m:t>, </m:t>
                        </m:r>
                        <m:r>
                          <a:rPr lang="en-US" altLang="zh-SG" sz="2400" b="0" i="1" dirty="0" smtClean="0">
                            <a:latin typeface="Cambria Math" panose="02040503050406030204" pitchFamily="18" charset="0"/>
                          </a:rPr>
                          <m:t>𝑡</m:t>
                        </m:r>
                      </m:e>
                    </m:d>
                    <m:r>
                      <a:rPr lang="en-US" altLang="zh-SG" sz="2400" b="0" i="1" dirty="0" smtClean="0">
                        <a:latin typeface="Cambria Math" panose="02040503050406030204" pitchFamily="18" charset="0"/>
                      </a:rPr>
                      <m:t>,  </m:t>
                    </m:r>
                    <m:sSub>
                      <m:sSubPr>
                        <m:ctrlPr>
                          <a:rPr lang="en-US" altLang="zh-SG" sz="2400" b="0" i="1" dirty="0" smtClean="0">
                            <a:latin typeface="Cambria Math" panose="02040503050406030204" pitchFamily="18" charset="0"/>
                          </a:rPr>
                        </m:ctrlPr>
                      </m:sSubPr>
                      <m:e>
                        <m:r>
                          <a:rPr lang="en-US" altLang="zh-SG" sz="2400" b="0" i="1" dirty="0" smtClean="0">
                            <a:latin typeface="Cambria Math" panose="02040503050406030204" pitchFamily="18" charset="0"/>
                          </a:rPr>
                          <m:t>𝑥</m:t>
                        </m:r>
                      </m:e>
                      <m:sub>
                        <m:r>
                          <a:rPr lang="en-US" altLang="zh-SG" sz="2400" b="0" i="1" dirty="0" smtClean="0">
                            <a:latin typeface="Cambria Math" panose="02040503050406030204" pitchFamily="18" charset="0"/>
                          </a:rPr>
                          <m:t>𝑡</m:t>
                        </m:r>
                        <m:r>
                          <a:rPr lang="en-US" altLang="zh-SG" sz="2400" b="0" i="1" dirty="0" smtClean="0">
                            <a:latin typeface="Cambria Math" panose="02040503050406030204" pitchFamily="18" charset="0"/>
                          </a:rPr>
                          <m:t>−1</m:t>
                        </m:r>
                      </m:sub>
                    </m:sSub>
                    <m:r>
                      <a:rPr lang="en-US" altLang="zh-SG" sz="2400" b="0" i="1" dirty="0" smtClean="0">
                        <a:latin typeface="Cambria Math" panose="02040503050406030204" pitchFamily="18" charset="0"/>
                      </a:rPr>
                      <m:t>~</m:t>
                    </m:r>
                    <m:r>
                      <a:rPr lang="en-US" altLang="zh-SG" sz="2400" b="0" i="1" dirty="0" smtClean="0">
                        <a:latin typeface="Cambria Math" panose="02040503050406030204" pitchFamily="18" charset="0"/>
                      </a:rPr>
                      <m:t>𝒩</m:t>
                    </m:r>
                    <m:r>
                      <a:rPr lang="en-US" altLang="zh-SG" sz="2400" b="0" i="1" dirty="0" smtClean="0">
                        <a:latin typeface="Cambria Math" panose="02040503050406030204" pitchFamily="18" charset="0"/>
                      </a:rPr>
                      <m:t>(</m:t>
                    </m:r>
                    <m:r>
                      <a:rPr lang="en-US" altLang="zh-SG" sz="2400" b="0" i="1" dirty="0" smtClean="0">
                        <a:latin typeface="Cambria Math" panose="02040503050406030204" pitchFamily="18" charset="0"/>
                      </a:rPr>
                      <m:t>𝜇</m:t>
                    </m:r>
                    <m:r>
                      <a:rPr lang="en-US" altLang="zh-SG" sz="2400" b="0" i="1" dirty="0" smtClean="0">
                        <a:latin typeface="Cambria Math" panose="02040503050406030204" pitchFamily="18" charset="0"/>
                      </a:rPr>
                      <m:t>,</m:t>
                    </m:r>
                    <m:sSup>
                      <m:sSupPr>
                        <m:ctrlPr>
                          <a:rPr lang="en-US" altLang="zh-SG" sz="2400" b="0" i="1" dirty="0" smtClean="0">
                            <a:latin typeface="Cambria Math" panose="02040503050406030204" pitchFamily="18" charset="0"/>
                          </a:rPr>
                        </m:ctrlPr>
                      </m:sSupPr>
                      <m:e>
                        <m:r>
                          <a:rPr lang="en-US" altLang="zh-SG" sz="2400" b="0" i="1" dirty="0" smtClean="0">
                            <a:latin typeface="Cambria Math" panose="02040503050406030204" pitchFamily="18" charset="0"/>
                          </a:rPr>
                          <m:t>𝜎</m:t>
                        </m:r>
                      </m:e>
                      <m:sup>
                        <m:r>
                          <a:rPr lang="en-US" altLang="zh-SG" sz="2400" b="0" i="1" dirty="0" smtClean="0">
                            <a:latin typeface="Cambria Math" panose="02040503050406030204" pitchFamily="18" charset="0"/>
                          </a:rPr>
                          <m:t>2</m:t>
                        </m:r>
                      </m:sup>
                    </m:sSup>
                    <m:r>
                      <a:rPr lang="en-US" altLang="zh-SG" sz="2400" b="0" i="1" dirty="0" smtClean="0">
                        <a:latin typeface="Cambria Math" panose="02040503050406030204" pitchFamily="18" charset="0"/>
                      </a:rPr>
                      <m:t>)</m:t>
                    </m:r>
                  </m:oMath>
                </a14:m>
                <a:endParaRPr lang="en-US" altLang="zh-SG" dirty="0"/>
              </a:p>
              <a:p>
                <a:pPr lvl="1"/>
                <a14:m>
                  <m:oMath xmlns:m="http://schemas.openxmlformats.org/officeDocument/2006/math">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𝑝</m:t>
                        </m:r>
                      </m:e>
                      <m:sub>
                        <m:r>
                          <a:rPr lang="en-US" altLang="zh-SG" b="0" i="1" smtClean="0">
                            <a:latin typeface="Cambria Math" panose="02040503050406030204" pitchFamily="18" charset="0"/>
                          </a:rPr>
                          <m:t>𝜃</m:t>
                        </m:r>
                      </m:sub>
                    </m:sSub>
                    <m:d>
                      <m:dPr>
                        <m:ctrlPr>
                          <a:rPr lang="en-US" altLang="zh-SG" i="1">
                            <a:latin typeface="Cambria Math" panose="02040503050406030204" pitchFamily="18" charset="0"/>
                          </a:rPr>
                        </m:ctrlPr>
                      </m:dPr>
                      <m:e>
                        <m:sSub>
                          <m:sSubPr>
                            <m:ctrlPr>
                              <a:rPr lang="en-US" altLang="zh-SG" i="1">
                                <a:latin typeface="Cambria Math" panose="02040503050406030204" pitchFamily="18" charset="0"/>
                              </a:rPr>
                            </m:ctrlPr>
                          </m:sSubPr>
                          <m:e>
                            <m:r>
                              <a:rPr lang="en-US" altLang="zh-SG" i="1">
                                <a:latin typeface="Cambria Math" panose="02040503050406030204" pitchFamily="18" charset="0"/>
                              </a:rPr>
                              <m:t>𝑥</m:t>
                            </m:r>
                          </m:e>
                          <m:sub>
                            <m:r>
                              <a:rPr lang="en-US" altLang="zh-SG" i="1">
                                <a:latin typeface="Cambria Math" panose="02040503050406030204" pitchFamily="18" charset="0"/>
                              </a:rPr>
                              <m:t>𝑡</m:t>
                            </m:r>
                            <m:r>
                              <a:rPr lang="en-US" altLang="zh-SG" b="0" i="1" smtClean="0">
                                <a:latin typeface="Cambria Math" panose="02040503050406030204" pitchFamily="18" charset="0"/>
                              </a:rPr>
                              <m:t>−1</m:t>
                            </m:r>
                          </m:sub>
                        </m:sSub>
                      </m:e>
                      <m:e>
                        <m:sSub>
                          <m:sSubPr>
                            <m:ctrlPr>
                              <a:rPr lang="en-US" altLang="zh-SG" i="1">
                                <a:latin typeface="Cambria Math" panose="02040503050406030204" pitchFamily="18" charset="0"/>
                              </a:rPr>
                            </m:ctrlPr>
                          </m:sSubPr>
                          <m:e>
                            <m:r>
                              <a:rPr lang="en-US" altLang="zh-SG" i="1">
                                <a:latin typeface="Cambria Math" panose="02040503050406030204" pitchFamily="18" charset="0"/>
                              </a:rPr>
                              <m:t>𝑥</m:t>
                            </m:r>
                          </m:e>
                          <m:sub>
                            <m:r>
                              <a:rPr lang="en-US" altLang="zh-SG" i="1">
                                <a:latin typeface="Cambria Math" panose="02040503050406030204" pitchFamily="18" charset="0"/>
                              </a:rPr>
                              <m:t>𝑡</m:t>
                            </m:r>
                          </m:sub>
                        </m:sSub>
                      </m:e>
                    </m:d>
                    <m:r>
                      <a:rPr lang="en-US" altLang="zh-SG" i="1">
                        <a:latin typeface="Cambria Math" panose="02040503050406030204" pitchFamily="18" charset="0"/>
                      </a:rPr>
                      <m:t>=</m:t>
                    </m:r>
                    <m:r>
                      <a:rPr lang="en-US" altLang="zh-SG" b="0" i="1" smtClean="0">
                        <a:latin typeface="Cambria Math" panose="02040503050406030204" pitchFamily="18" charset="0"/>
                      </a:rPr>
                      <m:t>𝒩</m:t>
                    </m:r>
                    <m:d>
                      <m:dPr>
                        <m:ctrlPr>
                          <a:rPr lang="en-US" altLang="zh-SG" i="1">
                            <a:latin typeface="Cambria Math" panose="02040503050406030204" pitchFamily="18" charset="0"/>
                          </a:rPr>
                        </m:ctrlPr>
                      </m:dPr>
                      <m:e>
                        <m:sSub>
                          <m:sSubPr>
                            <m:ctrlPr>
                              <a:rPr lang="en-US" altLang="zh-SG" i="1" dirty="0">
                                <a:latin typeface="Cambria Math" panose="02040503050406030204" pitchFamily="18" charset="0"/>
                              </a:rPr>
                            </m:ctrlPr>
                          </m:sSubPr>
                          <m:e>
                            <m:r>
                              <a:rPr lang="en-US" altLang="zh-SG" i="1" dirty="0">
                                <a:latin typeface="Cambria Math" panose="02040503050406030204" pitchFamily="18" charset="0"/>
                              </a:rPr>
                              <m:t>𝑓</m:t>
                            </m:r>
                          </m:e>
                          <m:sub>
                            <m:r>
                              <a:rPr lang="en-US" altLang="zh-SG" i="1" dirty="0">
                                <a:latin typeface="Cambria Math" panose="02040503050406030204" pitchFamily="18" charset="0"/>
                              </a:rPr>
                              <m:t>𝜃</m:t>
                            </m:r>
                          </m:sub>
                        </m:sSub>
                        <m:d>
                          <m:dPr>
                            <m:ctrlPr>
                              <a:rPr lang="en-US" altLang="zh-SG" i="1" dirty="0">
                                <a:latin typeface="Cambria Math" panose="02040503050406030204" pitchFamily="18" charset="0"/>
                              </a:rPr>
                            </m:ctrlPr>
                          </m:dPr>
                          <m:e>
                            <m:sSub>
                              <m:sSubPr>
                                <m:ctrlPr>
                                  <a:rPr lang="en-US" altLang="zh-SG" i="1" dirty="0">
                                    <a:latin typeface="Cambria Math" panose="02040503050406030204" pitchFamily="18" charset="0"/>
                                  </a:rPr>
                                </m:ctrlPr>
                              </m:sSubPr>
                              <m:e>
                                <m:r>
                                  <a:rPr lang="en-US" altLang="zh-SG" i="1" dirty="0">
                                    <a:latin typeface="Cambria Math" panose="02040503050406030204" pitchFamily="18" charset="0"/>
                                  </a:rPr>
                                  <m:t>𝑥</m:t>
                                </m:r>
                              </m:e>
                              <m:sub>
                                <m:r>
                                  <a:rPr lang="en-US" altLang="zh-SG" i="1" dirty="0">
                                    <a:latin typeface="Cambria Math" panose="02040503050406030204" pitchFamily="18" charset="0"/>
                                  </a:rPr>
                                  <m:t>𝑡</m:t>
                                </m:r>
                              </m:sub>
                            </m:sSub>
                            <m:r>
                              <a:rPr lang="en-US" altLang="zh-SG" i="1" dirty="0">
                                <a:latin typeface="Cambria Math" panose="02040503050406030204" pitchFamily="18" charset="0"/>
                              </a:rPr>
                              <m:t>, </m:t>
                            </m:r>
                            <m:r>
                              <a:rPr lang="en-US" altLang="zh-SG" i="1" dirty="0">
                                <a:latin typeface="Cambria Math" panose="02040503050406030204" pitchFamily="18" charset="0"/>
                              </a:rPr>
                              <m:t>𝑡</m:t>
                            </m:r>
                          </m:e>
                        </m:d>
                        <m:r>
                          <a:rPr lang="en-US" altLang="zh-SG" i="1">
                            <a:latin typeface="Cambria Math" panose="02040503050406030204" pitchFamily="18" charset="0"/>
                          </a:rPr>
                          <m:t>,</m:t>
                        </m:r>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𝜎</m:t>
                            </m:r>
                          </m:e>
                          <m:sup>
                            <m:r>
                              <a:rPr lang="en-US" altLang="zh-SG" b="0" i="1" smtClean="0">
                                <a:latin typeface="Cambria Math" panose="02040503050406030204" pitchFamily="18" charset="0"/>
                              </a:rPr>
                              <m:t>2</m:t>
                            </m:r>
                          </m:sup>
                        </m:sSup>
                      </m:e>
                    </m:d>
                  </m:oMath>
                </a14:m>
                <a:endParaRPr lang="zh-SG" altLang="en-US" dirty="0"/>
              </a:p>
            </p:txBody>
          </p:sp>
        </mc:Choice>
        <mc:Fallback xmlns="">
          <p:sp>
            <p:nvSpPr>
              <p:cNvPr id="10" name="内容占位符 2">
                <a:extLst>
                  <a:ext uri="{FF2B5EF4-FFF2-40B4-BE49-F238E27FC236}">
                    <a16:creationId xmlns:a16="http://schemas.microsoft.com/office/drawing/2014/main" id="{1D61120C-8999-6441-6480-CC47132F04EC}"/>
                  </a:ext>
                </a:extLst>
              </p:cNvPr>
              <p:cNvSpPr txBox="1">
                <a:spLocks noRot="1" noChangeAspect="1" noMove="1" noResize="1" noEditPoints="1" noAdjustHandles="1" noChangeArrowheads="1" noChangeShapeType="1" noTextEdit="1"/>
              </p:cNvSpPr>
              <p:nvPr/>
            </p:nvSpPr>
            <p:spPr>
              <a:xfrm>
                <a:off x="838200" y="1422401"/>
                <a:ext cx="10515600" cy="2910114"/>
              </a:xfrm>
              <a:prstGeom prst="rect">
                <a:avLst/>
              </a:prstGeom>
              <a:blipFill>
                <a:blip r:embed="rId6"/>
                <a:stretch>
                  <a:fillRect t="-1464" b="-1046"/>
                </a:stretch>
              </a:blipFill>
            </p:spPr>
            <p:txBody>
              <a:bodyPr/>
              <a:lstStyle/>
              <a:p>
                <a:r>
                  <a:rPr lang="zh-SG" altLang="en-US">
                    <a:noFill/>
                  </a:rPr>
                  <a:t> </a:t>
                </a:r>
              </a:p>
            </p:txBody>
          </p:sp>
        </mc:Fallback>
      </mc:AlternateContent>
    </p:spTree>
    <p:extLst>
      <p:ext uri="{BB962C8B-B14F-4D97-AF65-F5344CB8AC3E}">
        <p14:creationId xmlns:p14="http://schemas.microsoft.com/office/powerpoint/2010/main" val="281181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9DEA9D-722A-2A95-974F-AADFD9D5B970}"/>
              </a:ext>
            </a:extLst>
          </p:cNvPr>
          <p:cNvSpPr>
            <a:spLocks noGrp="1"/>
          </p:cNvSpPr>
          <p:nvPr>
            <p:ph type="title"/>
          </p:nvPr>
        </p:nvSpPr>
        <p:spPr/>
        <p:txBody>
          <a:bodyPr/>
          <a:lstStyle/>
          <a:p>
            <a:r>
              <a:rPr lang="en-US" altLang="zh-SG" dirty="0"/>
              <a:t>Training the Diffusion Model: Summary</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9891DC2-2F99-6861-5816-9CA2FE90E026}"/>
                  </a:ext>
                </a:extLst>
              </p:cNvPr>
              <p:cNvSpPr>
                <a:spLocks noGrp="1"/>
              </p:cNvSpPr>
              <p:nvPr>
                <p:ph idx="1"/>
              </p:nvPr>
            </p:nvSpPr>
            <p:spPr>
              <a:xfrm>
                <a:off x="6096000" y="1543051"/>
                <a:ext cx="5257799" cy="5184320"/>
              </a:xfrm>
            </p:spPr>
            <p:txBody>
              <a:bodyPr anchor="ctr"/>
              <a:lstStyle/>
              <a:p>
                <a:r>
                  <a:rPr lang="en-US" altLang="zh-SG" sz="2400" dirty="0"/>
                  <a:t>The loss can be (and usually are) formulated as </a:t>
                </a:r>
                <a14:m>
                  <m:oMath xmlns:m="http://schemas.openxmlformats.org/officeDocument/2006/math">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𝐿</m:t>
                        </m:r>
                      </m:e>
                      <m:sub>
                        <m:r>
                          <a:rPr lang="en-US" altLang="zh-SG" sz="2400" b="0" i="1" smtClean="0">
                            <a:latin typeface="Cambria Math" panose="02040503050406030204" pitchFamily="18" charset="0"/>
                          </a:rPr>
                          <m:t>2</m:t>
                        </m:r>
                      </m:sub>
                    </m:sSub>
                  </m:oMath>
                </a14:m>
                <a:r>
                  <a:rPr lang="zh-SG" altLang="en-US" sz="2400" dirty="0"/>
                  <a:t> </a:t>
                </a:r>
                <a:r>
                  <a:rPr lang="en-US" altLang="zh-SG" sz="2400" dirty="0"/>
                  <a:t>distance loss, or KL-divergence loss.</a:t>
                </a:r>
              </a:p>
              <a:p>
                <a:r>
                  <a:rPr lang="en-US" altLang="zh-SG" sz="2400" dirty="0"/>
                  <a:t>The neural network is usually built upon U-Net (a type of CNN in an encoder-decoder style). More recently leveraging Transformer (</a:t>
                </a:r>
                <a:r>
                  <a:rPr lang="en-US" altLang="zh-SG" sz="2400" dirty="0" err="1"/>
                  <a:t>ViT</a:t>
                </a:r>
                <a:r>
                  <a:rPr lang="en-US" altLang="zh-SG" sz="2400" dirty="0"/>
                  <a:t> </a:t>
                </a:r>
                <a:r>
                  <a:rPr lang="en-US" altLang="zh-SG" sz="2400" dirty="0">
                    <a:sym typeface="Wingdings" panose="05000000000000000000" pitchFamily="2" charset="2"/>
                  </a:rPr>
                  <a:t> </a:t>
                </a:r>
                <a:r>
                  <a:rPr lang="en-US" altLang="zh-SG" sz="2400" dirty="0" err="1">
                    <a:sym typeface="Wingdings" panose="05000000000000000000" pitchFamily="2" charset="2"/>
                  </a:rPr>
                  <a:t>DiT</a:t>
                </a:r>
                <a:r>
                  <a:rPr lang="en-US" altLang="zh-SG" sz="2400" dirty="0">
                    <a:sym typeface="Wingdings" panose="05000000000000000000" pitchFamily="2" charset="2"/>
                  </a:rPr>
                  <a:t>): suspect to be the technique behind SORA.</a:t>
                </a:r>
              </a:p>
              <a:p>
                <a:r>
                  <a:rPr lang="en-US" altLang="zh-SG" sz="2400" dirty="0">
                    <a:sym typeface="Wingdings" panose="05000000000000000000" pitchFamily="2" charset="2"/>
                  </a:rPr>
                  <a:t>To try out yourself: https://colab.research.google.com/drive/1YUFwGs0z0lEaBUpSdJIEZtCATe44TUjw?usp=sharing</a:t>
                </a:r>
                <a:endParaRPr lang="zh-SG" altLang="en-US" sz="2400" dirty="0"/>
              </a:p>
            </p:txBody>
          </p:sp>
        </mc:Choice>
        <mc:Fallback xmlns="">
          <p:sp>
            <p:nvSpPr>
              <p:cNvPr id="3" name="内容占位符 2">
                <a:extLst>
                  <a:ext uri="{FF2B5EF4-FFF2-40B4-BE49-F238E27FC236}">
                    <a16:creationId xmlns:a16="http://schemas.microsoft.com/office/drawing/2014/main" id="{B9891DC2-2F99-6861-5816-9CA2FE90E026}"/>
                  </a:ext>
                </a:extLst>
              </p:cNvPr>
              <p:cNvSpPr>
                <a:spLocks noGrp="1" noRot="1" noChangeAspect="1" noMove="1" noResize="1" noEditPoints="1" noAdjustHandles="1" noChangeArrowheads="1" noChangeShapeType="1" noTextEdit="1"/>
              </p:cNvSpPr>
              <p:nvPr>
                <p:ph idx="1"/>
              </p:nvPr>
            </p:nvSpPr>
            <p:spPr>
              <a:xfrm>
                <a:off x="6096000" y="1543051"/>
                <a:ext cx="5257799" cy="5184320"/>
              </a:xfrm>
              <a:blipFill>
                <a:blip r:embed="rId2"/>
                <a:stretch>
                  <a:fillRect t="-470" r="-1740" b="-2468"/>
                </a:stretch>
              </a:blipFill>
            </p:spPr>
            <p:txBody>
              <a:bodyPr/>
              <a:lstStyle/>
              <a:p>
                <a:r>
                  <a:rPr lang="zh-SG" altLang="en-US">
                    <a:noFill/>
                  </a:rPr>
                  <a:t> </a:t>
                </a:r>
              </a:p>
            </p:txBody>
          </p:sp>
        </mc:Fallback>
      </mc:AlternateContent>
      <p:pic>
        <p:nvPicPr>
          <p:cNvPr id="5" name="图片 4">
            <a:extLst>
              <a:ext uri="{FF2B5EF4-FFF2-40B4-BE49-F238E27FC236}">
                <a16:creationId xmlns:a16="http://schemas.microsoft.com/office/drawing/2014/main" id="{AFF43D06-4413-A822-6B84-B60644FCEF05}"/>
              </a:ext>
            </a:extLst>
          </p:cNvPr>
          <p:cNvPicPr>
            <a:picLocks noChangeAspect="1"/>
          </p:cNvPicPr>
          <p:nvPr/>
        </p:nvPicPr>
        <p:blipFill>
          <a:blip r:embed="rId3"/>
          <a:stretch>
            <a:fillRect/>
          </a:stretch>
        </p:blipFill>
        <p:spPr>
          <a:xfrm>
            <a:off x="838200" y="1937429"/>
            <a:ext cx="4982308" cy="4390800"/>
          </a:xfrm>
          <a:prstGeom prst="rect">
            <a:avLst/>
          </a:prstGeom>
        </p:spPr>
      </p:pic>
      <p:pic>
        <p:nvPicPr>
          <p:cNvPr id="4098" name="Picture 2">
            <a:extLst>
              <a:ext uri="{FF2B5EF4-FFF2-40B4-BE49-F238E27FC236}">
                <a16:creationId xmlns:a16="http://schemas.microsoft.com/office/drawing/2014/main" id="{FDE0D7CC-94C6-E3E3-965D-FB388FD2E7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386" y="2242456"/>
            <a:ext cx="4739936" cy="378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7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09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72613-2F9A-0E3C-FD02-5F7A09516806}"/>
              </a:ext>
            </a:extLst>
          </p:cNvPr>
          <p:cNvSpPr>
            <a:spLocks noGrp="1"/>
          </p:cNvSpPr>
          <p:nvPr>
            <p:ph type="title"/>
          </p:nvPr>
        </p:nvSpPr>
        <p:spPr/>
        <p:txBody>
          <a:bodyPr/>
          <a:lstStyle/>
          <a:p>
            <a:r>
              <a:rPr lang="en-US" altLang="zh-SG" sz="3200" dirty="0"/>
              <a:t>Images/Text Generated from Diffusion-based Models</a:t>
            </a:r>
            <a:endParaRPr lang="zh-SG" altLang="en-US" sz="3200" dirty="0"/>
          </a:p>
        </p:txBody>
      </p:sp>
      <p:sp>
        <p:nvSpPr>
          <p:cNvPr id="3" name="内容占位符 2">
            <a:extLst>
              <a:ext uri="{FF2B5EF4-FFF2-40B4-BE49-F238E27FC236}">
                <a16:creationId xmlns:a16="http://schemas.microsoft.com/office/drawing/2014/main" id="{CB611C03-7D5F-4BC1-2223-9ED31161FE0F}"/>
              </a:ext>
            </a:extLst>
          </p:cNvPr>
          <p:cNvSpPr>
            <a:spLocks noGrp="1"/>
          </p:cNvSpPr>
          <p:nvPr>
            <p:ph idx="1"/>
          </p:nvPr>
        </p:nvSpPr>
        <p:spPr>
          <a:xfrm>
            <a:off x="838200" y="1543051"/>
            <a:ext cx="4927600" cy="4802186"/>
          </a:xfrm>
        </p:spPr>
        <p:txBody>
          <a:bodyPr/>
          <a:lstStyle/>
          <a:p>
            <a:r>
              <a:rPr lang="en-US" altLang="zh-SG"/>
              <a:t>A photo of an astronaut riding a horse</a:t>
            </a:r>
          </a:p>
          <a:p>
            <a:endParaRPr lang="en-SG" altLang="zh-SG"/>
          </a:p>
          <a:p>
            <a:endParaRPr lang="en-SG" altLang="zh-SG"/>
          </a:p>
          <a:p>
            <a:endParaRPr lang="en-US" altLang="zh-CN"/>
          </a:p>
          <a:p>
            <a:r>
              <a:rPr lang="en-US" altLang="zh-CN"/>
              <a:t>A</a:t>
            </a:r>
            <a:r>
              <a:rPr lang="en-US" altLang="zh-SG"/>
              <a:t> figure of Merlion in Singapore, realistic style.</a:t>
            </a:r>
          </a:p>
        </p:txBody>
      </p:sp>
      <p:pic>
        <p:nvPicPr>
          <p:cNvPr id="4" name="图片 12" descr="人骑着马的雕塑&#10;&#10;中度可信度描述已自动生成">
            <a:extLst>
              <a:ext uri="{FF2B5EF4-FFF2-40B4-BE49-F238E27FC236}">
                <a16:creationId xmlns:a16="http://schemas.microsoft.com/office/drawing/2014/main" id="{544F44A9-C073-2B76-ED5B-F43240119CA3}"/>
              </a:ext>
            </a:extLst>
          </p:cNvPr>
          <p:cNvPicPr>
            <a:picLocks noChangeAspect="1"/>
          </p:cNvPicPr>
          <p:nvPr/>
        </p:nvPicPr>
        <p:blipFill>
          <a:blip r:embed="rId3"/>
          <a:stretch>
            <a:fillRect/>
          </a:stretch>
        </p:blipFill>
        <p:spPr>
          <a:xfrm>
            <a:off x="5564188" y="1543051"/>
            <a:ext cx="2836863" cy="2836863"/>
          </a:xfrm>
          <a:prstGeom prst="rect">
            <a:avLst/>
          </a:prstGeom>
        </p:spPr>
      </p:pic>
      <p:pic>
        <p:nvPicPr>
          <p:cNvPr id="5" name="图片 14" descr="建筑的摆设布局&#10;&#10;中度可信度描述已自动生成">
            <a:extLst>
              <a:ext uri="{FF2B5EF4-FFF2-40B4-BE49-F238E27FC236}">
                <a16:creationId xmlns:a16="http://schemas.microsoft.com/office/drawing/2014/main" id="{1660B7C8-3E48-ED15-9582-CFEB88507A13}"/>
              </a:ext>
            </a:extLst>
          </p:cNvPr>
          <p:cNvPicPr>
            <a:picLocks noChangeAspect="1"/>
          </p:cNvPicPr>
          <p:nvPr/>
        </p:nvPicPr>
        <p:blipFill>
          <a:blip r:embed="rId4"/>
          <a:stretch>
            <a:fillRect/>
          </a:stretch>
        </p:blipFill>
        <p:spPr>
          <a:xfrm>
            <a:off x="8586788" y="3336925"/>
            <a:ext cx="3008312" cy="3008312"/>
          </a:xfrm>
          <a:prstGeom prst="rect">
            <a:avLst/>
          </a:prstGeom>
        </p:spPr>
      </p:pic>
    </p:spTree>
    <p:extLst>
      <p:ext uri="{BB962C8B-B14F-4D97-AF65-F5344CB8AC3E}">
        <p14:creationId xmlns:p14="http://schemas.microsoft.com/office/powerpoint/2010/main" val="20341218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286E9-CF12-17E6-BD2E-D396D8F9303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186C35B-3280-178D-C59D-5C8BB4EDDC84}"/>
              </a:ext>
            </a:extLst>
          </p:cNvPr>
          <p:cNvSpPr>
            <a:spLocks noGrp="1"/>
          </p:cNvSpPr>
          <p:nvPr>
            <p:ph type="title"/>
          </p:nvPr>
        </p:nvSpPr>
        <p:spPr/>
        <p:txBody>
          <a:bodyPr/>
          <a:lstStyle/>
          <a:p>
            <a:r>
              <a:rPr lang="en-US" altLang="zh-SG" sz="3200" dirty="0"/>
              <a:t>Images/Text Generated from Diffusion-based Models</a:t>
            </a:r>
            <a:endParaRPr lang="zh-SG" altLang="en-US" sz="3200" dirty="0"/>
          </a:p>
        </p:txBody>
      </p:sp>
      <p:sp>
        <p:nvSpPr>
          <p:cNvPr id="3" name="内容占位符 2">
            <a:extLst>
              <a:ext uri="{FF2B5EF4-FFF2-40B4-BE49-F238E27FC236}">
                <a16:creationId xmlns:a16="http://schemas.microsoft.com/office/drawing/2014/main" id="{8269C997-03B0-250C-4268-4C188299C498}"/>
              </a:ext>
            </a:extLst>
          </p:cNvPr>
          <p:cNvSpPr>
            <a:spLocks noGrp="1"/>
          </p:cNvSpPr>
          <p:nvPr>
            <p:ph idx="1"/>
          </p:nvPr>
        </p:nvSpPr>
        <p:spPr>
          <a:xfrm>
            <a:off x="838200" y="1543051"/>
            <a:ext cx="6565900" cy="4802186"/>
          </a:xfrm>
        </p:spPr>
        <p:txBody>
          <a:bodyPr/>
          <a:lstStyle/>
          <a:p>
            <a:r>
              <a:rPr lang="en-US" altLang="zh-SG" sz="1800"/>
              <a:t>Several giant wooly mammoths approach treading through a snowy meadow, their long wooly fur lightly blows in the wind as they walk, snow covered trees and dramatic snow capped mountains in the distance, mid afternoon light with wispy clouds and a sun high in the distance creates a warm glow, the low camera view is stunning capturing the large furry mammal with beautiful photography, depth of field.</a:t>
            </a:r>
          </a:p>
          <a:p>
            <a:r>
              <a:rPr lang="en-US" altLang="zh-SG" sz="1800"/>
              <a:t>Animated scene features a close-up of a short fluffy monster kneeling beside a melting red candle. The art style is 3D and realistic, with a focus on lighting and texture. The mood of the painting is one of wonder and curiosity, as the monster gazes at the flame with wide eyes and open mouth. Its pose and expression convey a sense of innocence and playfulness, as if it is exploring the world around it for the first time. The use of warm colors and dramatic lighting further enhances the cozy atmosphere of the image</a:t>
            </a:r>
            <a:endParaRPr lang="zh-SG" altLang="en-US" sz="1800"/>
          </a:p>
        </p:txBody>
      </p:sp>
      <p:pic>
        <p:nvPicPr>
          <p:cNvPr id="4" name="t2v_good_wooly-mammoth" descr="t2v_good_wooly-mammoth">
            <a:hlinkClick r:id="" action="ppaction://media"/>
            <a:extLst>
              <a:ext uri="{FF2B5EF4-FFF2-40B4-BE49-F238E27FC236}">
                <a16:creationId xmlns:a16="http://schemas.microsoft.com/office/drawing/2014/main" id="{FEEC6CC6-7C6D-BC85-8919-B09AB071B35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908146" y="1490820"/>
            <a:ext cx="3829476" cy="2154080"/>
          </a:xfrm>
          <a:prstGeom prst="rect">
            <a:avLst/>
          </a:prstGeom>
        </p:spPr>
      </p:pic>
      <p:pic>
        <p:nvPicPr>
          <p:cNvPr id="5" name="t2v_good_monster-with-melting-candle" descr="t2v_good_monster-with-melting-candle">
            <a:hlinkClick r:id="" action="ppaction://media"/>
            <a:extLst>
              <a:ext uri="{FF2B5EF4-FFF2-40B4-BE49-F238E27FC236}">
                <a16:creationId xmlns:a16="http://schemas.microsoft.com/office/drawing/2014/main" id="{404CD605-FF18-0B3C-E2FF-257809FA63B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964447" y="3975568"/>
            <a:ext cx="3716874" cy="2106098"/>
          </a:xfrm>
          <a:prstGeom prst="rect">
            <a:avLst/>
          </a:prstGeom>
        </p:spPr>
      </p:pic>
    </p:spTree>
    <p:extLst>
      <p:ext uri="{BB962C8B-B14F-4D97-AF65-F5344CB8AC3E}">
        <p14:creationId xmlns:p14="http://schemas.microsoft.com/office/powerpoint/2010/main" val="322533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2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5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video>
              <p:cMediaNode vol="80000">
                <p:cTn id="22" fill="hold" display="0">
                  <p:stCondLst>
                    <p:cond delay="indefinite"/>
                  </p:stCondLst>
                </p:cTn>
                <p:tgtEl>
                  <p:spTgt spid="5"/>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67356-9DC5-415D-5B20-4A301811413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FB4395C-958A-308D-68BD-FD39C890FC60}"/>
              </a:ext>
            </a:extLst>
          </p:cNvPr>
          <p:cNvSpPr>
            <a:spLocks noGrp="1"/>
          </p:cNvSpPr>
          <p:nvPr>
            <p:ph type="title"/>
          </p:nvPr>
        </p:nvSpPr>
        <p:spPr/>
        <p:txBody>
          <a:bodyPr/>
          <a:lstStyle/>
          <a:p>
            <a:pPr>
              <a:lnSpc>
                <a:spcPct val="100000"/>
              </a:lnSpc>
            </a:pPr>
            <a:r>
              <a:rPr lang="en-US" altLang="zh-SG" sz="3200" dirty="0"/>
              <a:t>Images/Text Generated from </a:t>
            </a:r>
            <a:r>
              <a:rPr lang="en-US" altLang="zh-SG" sz="3200"/>
              <a:t>Diffusion-based Models (Failures)</a:t>
            </a:r>
            <a:endParaRPr lang="zh-SG" altLang="en-US" sz="3200" dirty="0"/>
          </a:p>
        </p:txBody>
      </p:sp>
      <p:sp>
        <p:nvSpPr>
          <p:cNvPr id="3" name="内容占位符 2">
            <a:extLst>
              <a:ext uri="{FF2B5EF4-FFF2-40B4-BE49-F238E27FC236}">
                <a16:creationId xmlns:a16="http://schemas.microsoft.com/office/drawing/2014/main" id="{C7CB67DC-0F83-CAEF-AFB3-87F33A744B3D}"/>
              </a:ext>
            </a:extLst>
          </p:cNvPr>
          <p:cNvSpPr>
            <a:spLocks noGrp="1"/>
          </p:cNvSpPr>
          <p:nvPr>
            <p:ph idx="1"/>
          </p:nvPr>
        </p:nvSpPr>
        <p:spPr>
          <a:xfrm>
            <a:off x="838200" y="1714499"/>
            <a:ext cx="4978400" cy="4630737"/>
          </a:xfrm>
        </p:spPr>
        <p:txBody>
          <a:bodyPr/>
          <a:lstStyle/>
          <a:p>
            <a:r>
              <a:rPr lang="en-US" altLang="zh-SG"/>
              <a:t>A red car and a white sheep.</a:t>
            </a:r>
          </a:p>
          <a:p>
            <a:endParaRPr lang="en-US" altLang="zh-SG"/>
          </a:p>
          <a:p>
            <a:endParaRPr lang="en-US" altLang="zh-SG"/>
          </a:p>
          <a:p>
            <a:endParaRPr lang="en-US" altLang="zh-SG"/>
          </a:p>
          <a:p>
            <a:endParaRPr lang="en-US" altLang="zh-SG"/>
          </a:p>
          <a:p>
            <a:r>
              <a:rPr lang="en-US" altLang="zh-SG"/>
              <a:t>A blue backpack and a brown elephant.</a:t>
            </a:r>
          </a:p>
        </p:txBody>
      </p:sp>
      <p:pic>
        <p:nvPicPr>
          <p:cNvPr id="4" name="图片 8" descr="红色的汽车&#10;&#10;中度可信度描述已自动生成">
            <a:extLst>
              <a:ext uri="{FF2B5EF4-FFF2-40B4-BE49-F238E27FC236}">
                <a16:creationId xmlns:a16="http://schemas.microsoft.com/office/drawing/2014/main" id="{5CEB4BEF-4B74-1A5C-8A72-FF380A6402FF}"/>
              </a:ext>
            </a:extLst>
          </p:cNvPr>
          <p:cNvPicPr>
            <a:picLocks noChangeAspect="1"/>
          </p:cNvPicPr>
          <p:nvPr/>
        </p:nvPicPr>
        <p:blipFill>
          <a:blip r:embed="rId3"/>
          <a:stretch>
            <a:fillRect/>
          </a:stretch>
        </p:blipFill>
        <p:spPr>
          <a:xfrm>
            <a:off x="5878704" y="1180402"/>
            <a:ext cx="3111082" cy="3111082"/>
          </a:xfrm>
          <a:prstGeom prst="rect">
            <a:avLst/>
          </a:prstGeom>
        </p:spPr>
      </p:pic>
      <p:pic>
        <p:nvPicPr>
          <p:cNvPr id="5" name="图片 6" descr="蓝色的行李箱&#10;&#10;中度可信度描述已自动生成">
            <a:extLst>
              <a:ext uri="{FF2B5EF4-FFF2-40B4-BE49-F238E27FC236}">
                <a16:creationId xmlns:a16="http://schemas.microsoft.com/office/drawing/2014/main" id="{64A52DC3-A163-1ACB-C732-AFADEB188613}"/>
              </a:ext>
            </a:extLst>
          </p:cNvPr>
          <p:cNvPicPr>
            <a:picLocks noChangeAspect="1"/>
          </p:cNvPicPr>
          <p:nvPr/>
        </p:nvPicPr>
        <p:blipFill>
          <a:blip r:embed="rId4"/>
          <a:stretch>
            <a:fillRect/>
          </a:stretch>
        </p:blipFill>
        <p:spPr>
          <a:xfrm>
            <a:off x="9051890" y="3756252"/>
            <a:ext cx="2939142" cy="2939142"/>
          </a:xfrm>
          <a:prstGeom prst="rect">
            <a:avLst/>
          </a:prstGeom>
        </p:spPr>
      </p:pic>
    </p:spTree>
    <p:extLst>
      <p:ext uri="{BB962C8B-B14F-4D97-AF65-F5344CB8AC3E}">
        <p14:creationId xmlns:p14="http://schemas.microsoft.com/office/powerpoint/2010/main" val="3935908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02F9E-5385-00E8-E20D-2A320C1087F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71C1D2F-029F-FA47-015A-25EBCDD3D561}"/>
              </a:ext>
            </a:extLst>
          </p:cNvPr>
          <p:cNvSpPr>
            <a:spLocks noGrp="1"/>
          </p:cNvSpPr>
          <p:nvPr>
            <p:ph type="title"/>
          </p:nvPr>
        </p:nvSpPr>
        <p:spPr/>
        <p:txBody>
          <a:bodyPr/>
          <a:lstStyle/>
          <a:p>
            <a:r>
              <a:rPr lang="en-US" altLang="zh-SG" sz="3600"/>
              <a:t>Assessment and Grading</a:t>
            </a:r>
            <a:endParaRPr lang="zh-SG" altLang="en-US"/>
          </a:p>
        </p:txBody>
      </p:sp>
      <p:sp>
        <p:nvSpPr>
          <p:cNvPr id="3" name="内容占位符 2">
            <a:extLst>
              <a:ext uri="{FF2B5EF4-FFF2-40B4-BE49-F238E27FC236}">
                <a16:creationId xmlns:a16="http://schemas.microsoft.com/office/drawing/2014/main" id="{13DE20FA-60F8-DC10-1331-CA8EC75C33E5}"/>
              </a:ext>
            </a:extLst>
          </p:cNvPr>
          <p:cNvSpPr>
            <a:spLocks noGrp="1"/>
          </p:cNvSpPr>
          <p:nvPr>
            <p:ph idx="1"/>
          </p:nvPr>
        </p:nvSpPr>
        <p:spPr/>
        <p:txBody>
          <a:bodyPr/>
          <a:lstStyle/>
          <a:p>
            <a:pPr marL="324000" indent="-324000">
              <a:lnSpc>
                <a:spcPct val="100000"/>
              </a:lnSpc>
              <a:spcBef>
                <a:spcPts val="600"/>
              </a:spcBef>
            </a:pPr>
            <a:r>
              <a:rPr lang="en-US" altLang="zh-SG"/>
              <a:t>Final: 40%. Different for CEG5304/EE6934:</a:t>
            </a:r>
          </a:p>
          <a:p>
            <a:r>
              <a:rPr lang="en-US" altLang="zh-SG"/>
              <a:t>F2F-computer-based exam. Format to be announced in Canvas.</a:t>
            </a:r>
          </a:p>
          <a:p>
            <a:r>
              <a:rPr lang="en-US" altLang="zh-SG"/>
              <a:t>Details on ExamSoft to be announced and briefed later.</a:t>
            </a:r>
          </a:p>
        </p:txBody>
      </p:sp>
    </p:spTree>
    <p:extLst>
      <p:ext uri="{BB962C8B-B14F-4D97-AF65-F5344CB8AC3E}">
        <p14:creationId xmlns:p14="http://schemas.microsoft.com/office/powerpoint/2010/main" val="26805632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A4666-C738-3901-14BB-E5E26AF44A3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8A19501-A08A-9680-4B2C-D8E7C53C0C9E}"/>
              </a:ext>
            </a:extLst>
          </p:cNvPr>
          <p:cNvSpPr>
            <a:spLocks noGrp="1"/>
          </p:cNvSpPr>
          <p:nvPr>
            <p:ph type="title"/>
          </p:nvPr>
        </p:nvSpPr>
        <p:spPr/>
        <p:txBody>
          <a:bodyPr/>
          <a:lstStyle/>
          <a:p>
            <a:pPr>
              <a:lnSpc>
                <a:spcPct val="100000"/>
              </a:lnSpc>
            </a:pPr>
            <a:r>
              <a:rPr lang="en-US" altLang="zh-SG" sz="3200" dirty="0"/>
              <a:t>Images/Text Generated from </a:t>
            </a:r>
            <a:r>
              <a:rPr lang="en-US" altLang="zh-SG" sz="3200"/>
              <a:t>Diffusion-based Models (Failures)</a:t>
            </a:r>
            <a:endParaRPr lang="zh-SG" altLang="en-US" sz="3200" dirty="0"/>
          </a:p>
        </p:txBody>
      </p:sp>
      <p:sp>
        <p:nvSpPr>
          <p:cNvPr id="3" name="内容占位符 2">
            <a:extLst>
              <a:ext uri="{FF2B5EF4-FFF2-40B4-BE49-F238E27FC236}">
                <a16:creationId xmlns:a16="http://schemas.microsoft.com/office/drawing/2014/main" id="{A6FFA365-B7A2-AC9D-E4CF-08C3F11D3B2F}"/>
              </a:ext>
            </a:extLst>
          </p:cNvPr>
          <p:cNvSpPr>
            <a:spLocks noGrp="1"/>
          </p:cNvSpPr>
          <p:nvPr>
            <p:ph idx="1"/>
          </p:nvPr>
        </p:nvSpPr>
        <p:spPr>
          <a:xfrm>
            <a:off x="838200" y="1714499"/>
            <a:ext cx="6807200" cy="4630737"/>
          </a:xfrm>
        </p:spPr>
        <p:txBody>
          <a:bodyPr/>
          <a:lstStyle/>
          <a:p>
            <a:r>
              <a:rPr lang="en-US" altLang="zh-SG"/>
              <a:t>Archeologists discover a generic plastic chair in the desert, excavating and dusting it with great care.</a:t>
            </a:r>
          </a:p>
          <a:p>
            <a:endParaRPr lang="en-US" altLang="zh-SG"/>
          </a:p>
          <a:p>
            <a:r>
              <a:rPr lang="en-US" altLang="zh-SG"/>
              <a:t>Five gray wolf pups frolicking and chasing each other around a remote gravel road, surrounded by grass. The pups run and leap, chasing each other, and nipping at each other, playing.</a:t>
            </a:r>
          </a:p>
          <a:p>
            <a:endParaRPr lang="en-US" altLang="zh-SG"/>
          </a:p>
        </p:txBody>
      </p:sp>
      <p:pic>
        <p:nvPicPr>
          <p:cNvPr id="6" name="t2v_bad_chair-archaeology" descr="t2v_bad_chair-archaeology">
            <a:hlinkClick r:id="" action="ppaction://media"/>
            <a:extLst>
              <a:ext uri="{FF2B5EF4-FFF2-40B4-BE49-F238E27FC236}">
                <a16:creationId xmlns:a16="http://schemas.microsoft.com/office/drawing/2014/main" id="{DA92DC42-6A5E-DEE1-424F-27621434CDB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02598" y="1479647"/>
            <a:ext cx="3668718" cy="2063654"/>
          </a:xfrm>
          <a:prstGeom prst="rect">
            <a:avLst/>
          </a:prstGeom>
        </p:spPr>
      </p:pic>
      <p:pic>
        <p:nvPicPr>
          <p:cNvPr id="7" name="t2v_bad_puppy-cloning" descr="t2v_bad_puppy-cloning">
            <a:hlinkClick r:id="" action="ppaction://media"/>
            <a:extLst>
              <a:ext uri="{FF2B5EF4-FFF2-40B4-BE49-F238E27FC236}">
                <a16:creationId xmlns:a16="http://schemas.microsoft.com/office/drawing/2014/main" id="{91938877-DB39-1132-798E-737EF402595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8034772" y="3816674"/>
            <a:ext cx="3804368" cy="2853276"/>
          </a:xfrm>
          <a:prstGeom prst="rect">
            <a:avLst/>
          </a:prstGeom>
        </p:spPr>
      </p:pic>
    </p:spTree>
    <p:extLst>
      <p:ext uri="{BB962C8B-B14F-4D97-AF65-F5344CB8AC3E}">
        <p14:creationId xmlns:p14="http://schemas.microsoft.com/office/powerpoint/2010/main" val="92316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video>
              <p:cMediaNode vol="80000">
                <p:cTn id="21" fill="hold" display="0">
                  <p:stCondLst>
                    <p:cond delay="indefinite"/>
                  </p:stCondLst>
                </p:cTn>
                <p:tgtEl>
                  <p:spTgt spid="6"/>
                </p:tgtEl>
              </p:cMediaNode>
            </p:video>
            <p:video>
              <p:cMediaNode vol="80000">
                <p:cTn id="22" fill="hold" display="0">
                  <p:stCondLst>
                    <p:cond delay="indefinite"/>
                  </p:stCondLst>
                </p:cTn>
                <p:tgtEl>
                  <p:spTgt spid="7"/>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4405AB-4A08-D5CC-3B58-352000589004}"/>
              </a:ext>
            </a:extLst>
          </p:cNvPr>
          <p:cNvSpPr>
            <a:spLocks noGrp="1"/>
          </p:cNvSpPr>
          <p:nvPr>
            <p:ph type="title"/>
          </p:nvPr>
        </p:nvSpPr>
        <p:spPr/>
        <p:txBody>
          <a:bodyPr/>
          <a:lstStyle/>
          <a:p>
            <a:r>
              <a:rPr lang="en-US" altLang="zh-SG" dirty="0"/>
              <a:t>Generating Outputs: Faster?</a:t>
            </a:r>
            <a:endParaRPr lang="zh-SG" altLang="en-US" dirty="0"/>
          </a:p>
        </p:txBody>
      </p:sp>
      <p:sp>
        <p:nvSpPr>
          <p:cNvPr id="3" name="内容占位符 2">
            <a:extLst>
              <a:ext uri="{FF2B5EF4-FFF2-40B4-BE49-F238E27FC236}">
                <a16:creationId xmlns:a16="http://schemas.microsoft.com/office/drawing/2014/main" id="{9CB385EA-39EF-A57D-FF66-25F4F48D9B89}"/>
              </a:ext>
            </a:extLst>
          </p:cNvPr>
          <p:cNvSpPr>
            <a:spLocks noGrp="1"/>
          </p:cNvSpPr>
          <p:nvPr>
            <p:ph idx="1"/>
          </p:nvPr>
        </p:nvSpPr>
        <p:spPr/>
        <p:txBody>
          <a:bodyPr/>
          <a:lstStyle/>
          <a:p>
            <a:r>
              <a:rPr lang="en-US" altLang="zh-SG" dirty="0"/>
              <a:t>Diffusion models are indeed very effective (current SOTA in image generation).</a:t>
            </a:r>
          </a:p>
          <a:p>
            <a:pPr lvl="1"/>
            <a:r>
              <a:rPr lang="en-US" altLang="zh-SG" dirty="0"/>
              <a:t>There is no free lunch, for ANY method!</a:t>
            </a:r>
          </a:p>
          <a:p>
            <a:r>
              <a:rPr lang="en-US" altLang="zh-SG" dirty="0"/>
              <a:t>Brainstorm: what is a major limitation for diffusion models?</a:t>
            </a:r>
          </a:p>
          <a:p>
            <a:pPr lvl="1"/>
            <a:r>
              <a:rPr lang="en-US" altLang="zh-SG" dirty="0"/>
              <a:t>Speed and Computation power!</a:t>
            </a:r>
          </a:p>
          <a:p>
            <a:pPr lvl="1"/>
            <a:r>
              <a:rPr lang="en-US" altLang="zh-SG" dirty="0"/>
              <a:t>Sample distribution step-by-step: known to be computationally expensive and slow: hard to perform </a:t>
            </a:r>
            <a:r>
              <a:rPr lang="en-US" altLang="zh-SG" b="1" dirty="0">
                <a:solidFill>
                  <a:schemeClr val="accent2">
                    <a:lumMod val="75000"/>
                  </a:schemeClr>
                </a:solidFill>
              </a:rPr>
              <a:t>real-time computation</a:t>
            </a:r>
            <a:r>
              <a:rPr lang="en-US" altLang="zh-SG" dirty="0"/>
              <a:t>!</a:t>
            </a:r>
          </a:p>
          <a:p>
            <a:r>
              <a:rPr lang="en-US" altLang="zh-SG" dirty="0"/>
              <a:t>Can we instead create a system that directly, in one step, outputs samples from the complex distribution?</a:t>
            </a:r>
            <a:endParaRPr lang="zh-SG" altLang="en-US" dirty="0"/>
          </a:p>
        </p:txBody>
      </p:sp>
    </p:spTree>
    <p:extLst>
      <p:ext uri="{BB962C8B-B14F-4D97-AF65-F5344CB8AC3E}">
        <p14:creationId xmlns:p14="http://schemas.microsoft.com/office/powerpoint/2010/main" val="300885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9AD9D7-3796-322F-4892-8F118E75979B}"/>
              </a:ext>
            </a:extLst>
          </p:cNvPr>
          <p:cNvSpPr>
            <a:spLocks noGrp="1"/>
          </p:cNvSpPr>
          <p:nvPr>
            <p:ph type="title"/>
          </p:nvPr>
        </p:nvSpPr>
        <p:spPr/>
        <p:txBody>
          <a:bodyPr/>
          <a:lstStyle/>
          <a:p>
            <a:r>
              <a:rPr lang="en-US" altLang="zh-SG" sz="3200" dirty="0"/>
              <a:t>Generative Adversarial Network (GAN): a Prior SOTA</a:t>
            </a:r>
            <a:endParaRPr lang="zh-SG" altLang="en-US" sz="3200" dirty="0"/>
          </a:p>
        </p:txBody>
      </p:sp>
      <p:sp>
        <p:nvSpPr>
          <p:cNvPr id="3" name="内容占位符 2">
            <a:extLst>
              <a:ext uri="{FF2B5EF4-FFF2-40B4-BE49-F238E27FC236}">
                <a16:creationId xmlns:a16="http://schemas.microsoft.com/office/drawing/2014/main" id="{AFE58BA2-698A-8B5E-9484-9909B8A93790}"/>
              </a:ext>
            </a:extLst>
          </p:cNvPr>
          <p:cNvSpPr>
            <a:spLocks noGrp="1"/>
          </p:cNvSpPr>
          <p:nvPr>
            <p:ph idx="1"/>
          </p:nvPr>
        </p:nvSpPr>
        <p:spPr>
          <a:xfrm>
            <a:off x="838200" y="1543051"/>
            <a:ext cx="10515600" cy="4654549"/>
          </a:xfrm>
        </p:spPr>
        <p:txBody>
          <a:bodyPr/>
          <a:lstStyle/>
          <a:p>
            <a:r>
              <a:rPr lang="en-US" altLang="zh-SG" dirty="0"/>
              <a:t>Recall: the goal of generative modeling is to make synthetic data that looks like real data. </a:t>
            </a:r>
          </a:p>
          <a:p>
            <a:pPr lvl="1"/>
            <a:r>
              <a:rPr lang="en-US" altLang="zh-SG" dirty="0"/>
              <a:t>The key: how to measure “looks like”? Or alternative, what does it mean to “look like”?</a:t>
            </a:r>
          </a:p>
          <a:p>
            <a:r>
              <a:rPr lang="en-US" altLang="zh-SG" dirty="0"/>
              <a:t>GANs – a direct and intuitive approach:</a:t>
            </a:r>
          </a:p>
          <a:p>
            <a:pPr lvl="1"/>
            <a:r>
              <a:rPr lang="en-US" altLang="zh-SG" dirty="0"/>
              <a:t>Synthetic data looks like real data if </a:t>
            </a:r>
            <a:r>
              <a:rPr lang="en-US" altLang="zh-SG" b="1" dirty="0">
                <a:solidFill>
                  <a:schemeClr val="accent2">
                    <a:lumMod val="75000"/>
                  </a:schemeClr>
                </a:solidFill>
              </a:rPr>
              <a:t>a classifier cannot distinguish between synthetic images and real images</a:t>
            </a:r>
            <a:r>
              <a:rPr lang="en-US" altLang="zh-SG" dirty="0"/>
              <a:t>. </a:t>
            </a:r>
          </a:p>
          <a:p>
            <a:pPr lvl="1"/>
            <a:r>
              <a:rPr lang="en-US" altLang="zh-SG" dirty="0"/>
              <a:t>An important concept leveraged subsequently for Domain Adaptation!</a:t>
            </a:r>
            <a:endParaRPr lang="zh-SG" altLang="en-US" dirty="0"/>
          </a:p>
        </p:txBody>
      </p:sp>
    </p:spTree>
    <p:extLst>
      <p:ext uri="{BB962C8B-B14F-4D97-AF65-F5344CB8AC3E}">
        <p14:creationId xmlns:p14="http://schemas.microsoft.com/office/powerpoint/2010/main" val="167447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C525F-FCB3-5C45-37A5-20E7AA3F55B8}"/>
              </a:ext>
            </a:extLst>
          </p:cNvPr>
          <p:cNvSpPr>
            <a:spLocks noGrp="1"/>
          </p:cNvSpPr>
          <p:nvPr>
            <p:ph type="title"/>
          </p:nvPr>
        </p:nvSpPr>
        <p:spPr/>
        <p:txBody>
          <a:bodyPr/>
          <a:lstStyle/>
          <a:p>
            <a:r>
              <a:rPr lang="en-US" altLang="zh-SG" dirty="0"/>
              <a:t>Building the GANs</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ABED361-2AFB-708B-93BE-7C27EB77956B}"/>
                  </a:ext>
                </a:extLst>
              </p:cNvPr>
              <p:cNvSpPr>
                <a:spLocks noGrp="1"/>
              </p:cNvSpPr>
              <p:nvPr>
                <p:ph idx="1"/>
              </p:nvPr>
            </p:nvSpPr>
            <p:spPr>
              <a:xfrm>
                <a:off x="838200" y="1543051"/>
                <a:ext cx="10515600" cy="1885949"/>
              </a:xfrm>
            </p:spPr>
            <p:txBody>
              <a:bodyPr/>
              <a:lstStyle/>
              <a:p>
                <a:r>
                  <a:rPr lang="en-US" altLang="zh-SG"/>
                  <a:t>The generator </a:t>
                </a:r>
                <a14:m>
                  <m:oMath xmlns:m="http://schemas.openxmlformats.org/officeDocument/2006/math">
                    <m:r>
                      <a:rPr lang="en-US" altLang="zh-SG" b="0" i="1" smtClean="0">
                        <a:latin typeface="Cambria Math" panose="02040503050406030204" pitchFamily="18" charset="0"/>
                      </a:rPr>
                      <m:t>𝐺</m:t>
                    </m:r>
                    <m:r>
                      <a:rPr lang="en-US" altLang="zh-SG" b="0" i="1" smtClean="0">
                        <a:latin typeface="Cambria Math" panose="02040503050406030204" pitchFamily="18" charset="0"/>
                      </a:rPr>
                      <m:t>:</m:t>
                    </m:r>
                    <m:r>
                      <a:rPr lang="en-US" altLang="zh-SG" b="0" i="1" smtClean="0">
                        <a:latin typeface="Cambria Math" panose="02040503050406030204" pitchFamily="18" charset="0"/>
                      </a:rPr>
                      <m:t>𝒵</m:t>
                    </m:r>
                    <m:r>
                      <a:rPr lang="en-US" altLang="zh-SG" b="0" i="1" smtClean="0">
                        <a:latin typeface="Cambria Math" panose="02040503050406030204" pitchFamily="18" charset="0"/>
                      </a:rPr>
                      <m:t>→</m:t>
                    </m:r>
                    <m:r>
                      <a:rPr lang="en-US" altLang="zh-SG" b="0" i="1" smtClean="0">
                        <a:latin typeface="Cambria Math" panose="02040503050406030204" pitchFamily="18" charset="0"/>
                      </a:rPr>
                      <m:t>𝒳</m:t>
                    </m:r>
                  </m:oMath>
                </a14:m>
                <a:r>
                  <a:rPr lang="zh-SG" altLang="en-US"/>
                  <a:t> </a:t>
                </a:r>
                <a:r>
                  <a:rPr lang="en-US" altLang="zh-SG"/>
                  <a:t>and the discriminator </a:t>
                </a:r>
                <a14:m>
                  <m:oMath xmlns:m="http://schemas.openxmlformats.org/officeDocument/2006/math">
                    <m:r>
                      <a:rPr lang="en-US" altLang="zh-SG" b="0" i="1" smtClean="0">
                        <a:latin typeface="Cambria Math" panose="02040503050406030204" pitchFamily="18" charset="0"/>
                      </a:rPr>
                      <m:t>𝐷</m:t>
                    </m:r>
                    <m:r>
                      <a:rPr lang="en-US" altLang="zh-SG" b="0" i="1" smtClean="0">
                        <a:latin typeface="Cambria Math" panose="02040503050406030204" pitchFamily="18" charset="0"/>
                      </a:rPr>
                      <m:t>:</m:t>
                    </m:r>
                    <m:r>
                      <a:rPr lang="en-US" altLang="zh-SG" b="0" i="1" smtClean="0">
                        <a:latin typeface="Cambria Math" panose="02040503050406030204" pitchFamily="18" charset="0"/>
                      </a:rPr>
                      <m:t>𝒳</m:t>
                    </m:r>
                    <m:r>
                      <a:rPr lang="en-US" altLang="zh-SG" b="0" i="1" smtClean="0">
                        <a:latin typeface="Cambria Math" panose="02040503050406030204" pitchFamily="18" charset="0"/>
                      </a:rPr>
                      <m:t>→</m:t>
                    </m:r>
                    <m:sSup>
                      <m:sSupPr>
                        <m:ctrlPr>
                          <a:rPr lang="en-US" altLang="zh-SG" b="0" i="1" smtClean="0">
                            <a:latin typeface="Cambria Math" panose="02040503050406030204" pitchFamily="18" charset="0"/>
                          </a:rPr>
                        </m:ctrlPr>
                      </m:sSupPr>
                      <m:e>
                        <m:r>
                          <m:rPr>
                            <m:sty m:val="p"/>
                          </m:rPr>
                          <a:rPr lang="en-US" altLang="zh-SG" b="0" i="0" smtClean="0">
                            <a:latin typeface="Cambria Math" panose="02040503050406030204" pitchFamily="18" charset="0"/>
                          </a:rPr>
                          <m:t>Δ</m:t>
                        </m:r>
                      </m:e>
                      <m:sup>
                        <m:r>
                          <a:rPr lang="en-US" altLang="zh-SG" b="0" i="1" smtClean="0">
                            <a:latin typeface="Cambria Math" panose="02040503050406030204" pitchFamily="18" charset="0"/>
                          </a:rPr>
                          <m:t>1</m:t>
                        </m:r>
                      </m:sup>
                    </m:sSup>
                  </m:oMath>
                </a14:m>
                <a:r>
                  <a:rPr lang="en-US" altLang="zh-SG"/>
                  <a:t>:</a:t>
                </a:r>
              </a:p>
              <a:p>
                <a:pPr lvl="1"/>
                <a14:m>
                  <m:oMath xmlns:m="http://schemas.openxmlformats.org/officeDocument/2006/math">
                    <m:r>
                      <a:rPr lang="en-US" altLang="zh-SG" i="1">
                        <a:latin typeface="Cambria Math" panose="02040503050406030204" pitchFamily="18" charset="0"/>
                      </a:rPr>
                      <m:t>𝐺</m:t>
                    </m:r>
                    <m:r>
                      <a:rPr lang="en-US" altLang="zh-SG" i="1">
                        <a:latin typeface="Cambria Math" panose="02040503050406030204" pitchFamily="18" charset="0"/>
                      </a:rPr>
                      <m:t> </m:t>
                    </m:r>
                  </m:oMath>
                </a14:m>
                <a:r>
                  <a:rPr lang="en-US" altLang="zh-SG"/>
                  <a:t>tries to synthesize fake images that fool </a:t>
                </a:r>
                <a14:m>
                  <m:oMath xmlns:m="http://schemas.openxmlformats.org/officeDocument/2006/math">
                    <m:r>
                      <a:rPr lang="en-US" altLang="zh-SG" i="1">
                        <a:latin typeface="Cambria Math" panose="02040503050406030204" pitchFamily="18" charset="0"/>
                      </a:rPr>
                      <m:t>𝐷</m:t>
                    </m:r>
                  </m:oMath>
                </a14:m>
                <a:r>
                  <a:rPr lang="en-US" altLang="zh-SG"/>
                  <a:t>;</a:t>
                </a:r>
              </a:p>
              <a:p>
                <a:pPr lvl="1"/>
                <a14:m>
                  <m:oMath xmlns:m="http://schemas.openxmlformats.org/officeDocument/2006/math">
                    <m:r>
                      <a:rPr lang="en-US" altLang="zh-SG" i="1">
                        <a:latin typeface="Cambria Math" panose="02040503050406030204" pitchFamily="18" charset="0"/>
                      </a:rPr>
                      <m:t>𝐷</m:t>
                    </m:r>
                  </m:oMath>
                </a14:m>
                <a:r>
                  <a:rPr lang="en-US" altLang="zh-SG"/>
                  <a:t> tries to identify the synthetic images (differentiate btw real and fake).</a:t>
                </a:r>
              </a:p>
              <a:p>
                <a:pPr lvl="1"/>
                <a:r>
                  <a:rPr lang="en-US" altLang="zh-SG"/>
                  <a:t>A minmax game (adversarial game) between </a:t>
                </a:r>
                <a14:m>
                  <m:oMath xmlns:m="http://schemas.openxmlformats.org/officeDocument/2006/math">
                    <m:r>
                      <a:rPr lang="en-US" altLang="zh-SG" b="0" i="1" smtClean="0">
                        <a:latin typeface="Cambria Math" panose="02040503050406030204" pitchFamily="18" charset="0"/>
                      </a:rPr>
                      <m:t>𝐺</m:t>
                    </m:r>
                  </m:oMath>
                </a14:m>
                <a:r>
                  <a:rPr lang="zh-SG" altLang="en-US"/>
                  <a:t> </a:t>
                </a:r>
                <a:r>
                  <a:rPr lang="en-US" altLang="zh-SG"/>
                  <a:t>and </a:t>
                </a:r>
                <a14:m>
                  <m:oMath xmlns:m="http://schemas.openxmlformats.org/officeDocument/2006/math">
                    <m:r>
                      <a:rPr lang="en-US" altLang="zh-SG" b="0" i="1" smtClean="0">
                        <a:latin typeface="Cambria Math" panose="02040503050406030204" pitchFamily="18" charset="0"/>
                      </a:rPr>
                      <m:t>𝐷</m:t>
                    </m:r>
                  </m:oMath>
                </a14:m>
                <a:r>
                  <a:rPr lang="en-US" altLang="zh-SG"/>
                  <a:t>.</a:t>
                </a:r>
                <a:endParaRPr lang="zh-SG" altLang="en-US"/>
              </a:p>
            </p:txBody>
          </p:sp>
        </mc:Choice>
        <mc:Fallback xmlns="">
          <p:sp>
            <p:nvSpPr>
              <p:cNvPr id="3" name="内容占位符 2">
                <a:extLst>
                  <a:ext uri="{FF2B5EF4-FFF2-40B4-BE49-F238E27FC236}">
                    <a16:creationId xmlns:a16="http://schemas.microsoft.com/office/drawing/2014/main" id="{3ABED361-2AFB-708B-93BE-7C27EB77956B}"/>
                  </a:ext>
                </a:extLst>
              </p:cNvPr>
              <p:cNvSpPr>
                <a:spLocks noGrp="1" noRot="1" noChangeAspect="1" noMove="1" noResize="1" noEditPoints="1" noAdjustHandles="1" noChangeArrowheads="1" noChangeShapeType="1" noTextEdit="1"/>
              </p:cNvSpPr>
              <p:nvPr>
                <p:ph idx="1"/>
              </p:nvPr>
            </p:nvSpPr>
            <p:spPr>
              <a:xfrm>
                <a:off x="838200" y="1543051"/>
                <a:ext cx="10515600" cy="1885949"/>
              </a:xfrm>
              <a:blipFill>
                <a:blip r:embed="rId2"/>
                <a:stretch>
                  <a:fillRect t="-3226" b="-5161"/>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FBC0B6BE-CFA4-09A2-B067-538E7C0D7C49}"/>
              </a:ext>
            </a:extLst>
          </p:cNvPr>
          <p:cNvPicPr>
            <a:picLocks noChangeAspect="1"/>
          </p:cNvPicPr>
          <p:nvPr/>
        </p:nvPicPr>
        <p:blipFill rotWithShape="1">
          <a:blip r:embed="rId3"/>
          <a:srcRect t="21375"/>
          <a:stretch/>
        </p:blipFill>
        <p:spPr>
          <a:xfrm>
            <a:off x="3016101" y="3429000"/>
            <a:ext cx="6159798" cy="3037220"/>
          </a:xfrm>
          <a:prstGeom prst="rect">
            <a:avLst/>
          </a:prstGeom>
        </p:spPr>
      </p:pic>
    </p:spTree>
    <p:extLst>
      <p:ext uri="{BB962C8B-B14F-4D97-AF65-F5344CB8AC3E}">
        <p14:creationId xmlns:p14="http://schemas.microsoft.com/office/powerpoint/2010/main" val="195492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F102-06FE-D089-929A-A74072AE7496}"/>
              </a:ext>
            </a:extLst>
          </p:cNvPr>
          <p:cNvSpPr>
            <a:spLocks noGrp="1"/>
          </p:cNvSpPr>
          <p:nvPr>
            <p:ph type="title"/>
          </p:nvPr>
        </p:nvSpPr>
        <p:spPr/>
        <p:txBody>
          <a:bodyPr/>
          <a:lstStyle/>
          <a:p>
            <a:r>
              <a:rPr lang="en-US"/>
              <a:t>The Training Objectives</a:t>
            </a:r>
            <a:endParaRPr lang="en-SG"/>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C86101-FF59-C245-0E1A-AA9BE9DC39EB}"/>
                  </a:ext>
                </a:extLst>
              </p:cNvPr>
              <p:cNvSpPr>
                <a:spLocks noGrp="1"/>
              </p:cNvSpPr>
              <p:nvPr>
                <p:ph idx="1"/>
              </p:nvPr>
            </p:nvSpPr>
            <p:spPr>
              <a:xfrm>
                <a:off x="838200" y="1543051"/>
                <a:ext cx="10515600" cy="1885949"/>
              </a:xfrm>
            </p:spPr>
            <p:txBody>
              <a:bodyPr/>
              <a:lstStyle/>
              <a:p>
                <a:r>
                  <a:rPr lang="en-US"/>
                  <a:t>We think of the objectives for </a:t>
                </a:r>
                <a14:m>
                  <m:oMath xmlns:m="http://schemas.openxmlformats.org/officeDocument/2006/math">
                    <m:r>
                      <a:rPr lang="en-US" b="0" i="1" smtClean="0">
                        <a:latin typeface="Cambria Math" panose="02040503050406030204" pitchFamily="18" charset="0"/>
                      </a:rPr>
                      <m:t>𝐺</m:t>
                    </m:r>
                  </m:oMath>
                </a14:m>
                <a:r>
                  <a:rPr lang="en-SG"/>
                  <a:t> and </a:t>
                </a:r>
                <a14:m>
                  <m:oMath xmlns:m="http://schemas.openxmlformats.org/officeDocument/2006/math">
                    <m:r>
                      <a:rPr lang="en-US" b="0" i="1" smtClean="0">
                        <a:latin typeface="Cambria Math" panose="02040503050406030204" pitchFamily="18" charset="0"/>
                      </a:rPr>
                      <m:t>𝐷</m:t>
                    </m:r>
                  </m:oMath>
                </a14:m>
                <a:r>
                  <a:rPr lang="en-SG"/>
                  <a:t> separately:</a:t>
                </a:r>
              </a:p>
              <a:p>
                <a:pPr lvl="1"/>
                <a:r>
                  <a:rPr lang="en-SG"/>
                  <a:t>For discriminator </a:t>
                </a:r>
                <a14:m>
                  <m:oMath xmlns:m="http://schemas.openxmlformats.org/officeDocument/2006/math">
                    <m:r>
                      <a:rPr lang="en-SG" b="0" i="1" smtClean="0">
                        <a:latin typeface="Cambria Math" panose="02040503050406030204" pitchFamily="18" charset="0"/>
                      </a:rPr>
                      <m:t>𝐷</m:t>
                    </m:r>
                  </m:oMath>
                </a14:m>
                <a:r>
                  <a:rPr lang="en-SG"/>
                  <a:t>: given a </a:t>
                </a:r>
                <a14:m>
                  <m:oMath xmlns:m="http://schemas.openxmlformats.org/officeDocument/2006/math">
                    <m:r>
                      <a:rPr lang="en-SG" b="0" i="1" smtClean="0">
                        <a:latin typeface="Cambria Math" panose="02040503050406030204" pitchFamily="18" charset="0"/>
                      </a:rPr>
                      <m:t>𝐺</m:t>
                    </m:r>
                  </m:oMath>
                </a14:m>
                <a:r>
                  <a:rPr lang="en-SG"/>
                  <a:t>, try to maximally discriminate between real images </a:t>
                </a:r>
                <a14:m>
                  <m:oMath xmlns:m="http://schemas.openxmlformats.org/officeDocument/2006/math">
                    <m:r>
                      <m:rPr>
                        <m:sty m:val="p"/>
                      </m:rPr>
                      <a:rPr lang="en-SG" b="0" i="0" smtClean="0">
                        <a:latin typeface="Cambria Math" panose="02040503050406030204" pitchFamily="18" charset="0"/>
                      </a:rPr>
                      <m:t>x</m:t>
                    </m:r>
                  </m:oMath>
                </a14:m>
                <a:r>
                  <a:rPr lang="en-SG"/>
                  <a:t> and synthetic images </a:t>
                </a:r>
                <a14:m>
                  <m:oMath xmlns:m="http://schemas.openxmlformats.org/officeDocument/2006/math">
                    <m:acc>
                      <m:accPr>
                        <m:chr m:val="̂"/>
                        <m:ctrlPr>
                          <a:rPr lang="en-SG" b="0" i="1" smtClean="0">
                            <a:latin typeface="Cambria Math" panose="02040503050406030204" pitchFamily="18" charset="0"/>
                          </a:rPr>
                        </m:ctrlPr>
                      </m:accPr>
                      <m:e>
                        <m:r>
                          <m:rPr>
                            <m:sty m:val="p"/>
                          </m:rPr>
                          <a:rPr lang="en-SG" b="0" i="0" smtClean="0">
                            <a:latin typeface="Cambria Math" panose="02040503050406030204" pitchFamily="18" charset="0"/>
                          </a:rPr>
                          <m:t>x</m:t>
                        </m:r>
                      </m:e>
                    </m:acc>
                  </m:oMath>
                </a14:m>
                <a:r>
                  <a:rPr lang="en-SG"/>
                  <a:t> generated from </a:t>
                </a:r>
                <a14:m>
                  <m:oMath xmlns:m="http://schemas.openxmlformats.org/officeDocument/2006/math">
                    <m:r>
                      <a:rPr lang="en-SG" b="0" i="1" smtClean="0">
                        <a:latin typeface="Cambria Math" panose="02040503050406030204" pitchFamily="18" charset="0"/>
                      </a:rPr>
                      <m:t>𝐺</m:t>
                    </m:r>
                  </m:oMath>
                </a14:m>
                <a:r>
                  <a:rPr lang="en-SG"/>
                  <a:t> as </a:t>
                </a:r>
                <a14:m>
                  <m:oMath xmlns:m="http://schemas.openxmlformats.org/officeDocument/2006/math">
                    <m:acc>
                      <m:accPr>
                        <m:chr m:val="̂"/>
                        <m:ctrlPr>
                          <a:rPr lang="en-SG" b="0" i="1" smtClean="0">
                            <a:latin typeface="Cambria Math" panose="02040503050406030204" pitchFamily="18" charset="0"/>
                          </a:rPr>
                        </m:ctrlPr>
                      </m:accPr>
                      <m:e>
                        <m:r>
                          <a:rPr lang="en-SG" b="0" i="1" smtClean="0">
                            <a:latin typeface="Cambria Math" panose="02040503050406030204" pitchFamily="18" charset="0"/>
                          </a:rPr>
                          <m:t>𝑥</m:t>
                        </m:r>
                      </m:e>
                    </m:acc>
                    <m:r>
                      <a:rPr lang="en-SG" b="0" i="1" smtClean="0">
                        <a:latin typeface="Cambria Math" panose="02040503050406030204" pitchFamily="18" charset="0"/>
                      </a:rPr>
                      <m:t>=</m:t>
                    </m:r>
                    <m:r>
                      <a:rPr lang="en-SG" b="0" i="1" smtClean="0">
                        <a:latin typeface="Cambria Math" panose="02040503050406030204" pitchFamily="18" charset="0"/>
                      </a:rPr>
                      <m:t>𝐺</m:t>
                    </m:r>
                    <m:r>
                      <a:rPr lang="en-SG" b="0" i="1" smtClean="0">
                        <a:latin typeface="Cambria Math" panose="02040503050406030204" pitchFamily="18" charset="0"/>
                      </a:rPr>
                      <m:t>(</m:t>
                    </m:r>
                    <m:r>
                      <a:rPr lang="en-SG" b="0" i="1" smtClean="0">
                        <a:latin typeface="Cambria Math" panose="02040503050406030204" pitchFamily="18" charset="0"/>
                      </a:rPr>
                      <m:t>𝑧</m:t>
                    </m:r>
                    <m:r>
                      <a:rPr lang="en-SG" b="0" i="1" smtClean="0">
                        <a:latin typeface="Cambria Math" panose="02040503050406030204" pitchFamily="18" charset="0"/>
                      </a:rPr>
                      <m:t>)</m:t>
                    </m:r>
                  </m:oMath>
                </a14:m>
                <a:r>
                  <a:rPr lang="en-SG"/>
                  <a:t>:</a:t>
                </a:r>
              </a:p>
              <a:p>
                <a:pPr lvl="1"/>
                <a14:m>
                  <m:oMath xmlns:m="http://schemas.openxmlformats.org/officeDocument/2006/math">
                    <m:sSup>
                      <m:sSupPr>
                        <m:ctrlPr>
                          <a:rPr lang="en-SG" b="0" i="1" smtClean="0">
                            <a:latin typeface="Cambria Math" panose="02040503050406030204" pitchFamily="18" charset="0"/>
                          </a:rPr>
                        </m:ctrlPr>
                      </m:sSupPr>
                      <m:e>
                        <m:r>
                          <a:rPr lang="en-SG" b="0" i="1" smtClean="0">
                            <a:latin typeface="Cambria Math" panose="02040503050406030204" pitchFamily="18" charset="0"/>
                          </a:rPr>
                          <m:t>𝐷</m:t>
                        </m:r>
                      </m:e>
                      <m:sup>
                        <m:r>
                          <a:rPr lang="en-SG" b="0" i="1" smtClean="0">
                            <a:latin typeface="Cambria Math" panose="02040503050406030204" pitchFamily="18" charset="0"/>
                          </a:rPr>
                          <m:t>∗</m:t>
                        </m:r>
                      </m:sup>
                    </m:sSup>
                    <m:r>
                      <a:rPr lang="en-SG" b="0" i="1" smtClean="0">
                        <a:latin typeface="Cambria Math" panose="02040503050406030204" pitchFamily="18" charset="0"/>
                      </a:rPr>
                      <m:t>=</m:t>
                    </m:r>
                    <m:func>
                      <m:funcPr>
                        <m:ctrlPr>
                          <a:rPr lang="en-SG" b="0" i="1" smtClean="0">
                            <a:latin typeface="Cambria Math" panose="02040503050406030204" pitchFamily="18" charset="0"/>
                          </a:rPr>
                        </m:ctrlPr>
                      </m:funcPr>
                      <m:fName>
                        <m:r>
                          <m:rPr>
                            <m:sty m:val="p"/>
                          </m:rPr>
                          <a:rPr lang="en-SG" b="0" i="0" smtClean="0">
                            <a:latin typeface="Cambria Math" panose="02040503050406030204" pitchFamily="18" charset="0"/>
                          </a:rPr>
                          <m:t>arg</m:t>
                        </m:r>
                      </m:fName>
                      <m:e>
                        <m:func>
                          <m:funcPr>
                            <m:ctrlPr>
                              <a:rPr lang="en-SG" i="1">
                                <a:latin typeface="Cambria Math" panose="02040503050406030204" pitchFamily="18" charset="0"/>
                              </a:rPr>
                            </m:ctrlPr>
                          </m:funcPr>
                          <m:fName>
                            <m:limLow>
                              <m:limLowPr>
                                <m:ctrlPr>
                                  <a:rPr lang="en-SG" i="1">
                                    <a:latin typeface="Cambria Math" panose="02040503050406030204" pitchFamily="18" charset="0"/>
                                  </a:rPr>
                                </m:ctrlPr>
                              </m:limLowPr>
                              <m:e>
                                <m:r>
                                  <m:rPr>
                                    <m:sty m:val="p"/>
                                  </m:rPr>
                                  <a:rPr lang="en-SG">
                                    <a:latin typeface="Cambria Math" panose="02040503050406030204" pitchFamily="18" charset="0"/>
                                  </a:rPr>
                                  <m:t>max</m:t>
                                </m:r>
                              </m:e>
                              <m:lim>
                                <m:r>
                                  <a:rPr lang="en-SG" b="0" i="1" smtClean="0">
                                    <a:latin typeface="Cambria Math" panose="02040503050406030204" pitchFamily="18" charset="0"/>
                                  </a:rPr>
                                  <m:t>𝐷</m:t>
                                </m:r>
                              </m:lim>
                            </m:limLow>
                          </m:fName>
                          <m:e>
                            <m:sSub>
                              <m:sSubPr>
                                <m:ctrlPr>
                                  <a:rPr lang="en-SG" b="0" i="1" smtClean="0">
                                    <a:latin typeface="Cambria Math" panose="02040503050406030204" pitchFamily="18" charset="0"/>
                                  </a:rPr>
                                </m:ctrlPr>
                              </m:sSubPr>
                              <m:e>
                                <m:r>
                                  <a:rPr lang="en-SG" b="0" i="1" smtClean="0">
                                    <a:latin typeface="Cambria Math" panose="02040503050406030204" pitchFamily="18" charset="0"/>
                                  </a:rPr>
                                  <m:t>𝔼</m:t>
                                </m:r>
                              </m:e>
                              <m:sub>
                                <m:r>
                                  <a:rPr lang="en-SG" b="0" i="1" smtClean="0">
                                    <a:latin typeface="Cambria Math" panose="02040503050406030204" pitchFamily="18" charset="0"/>
                                  </a:rPr>
                                  <m:t>𝑥</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𝑝</m:t>
                                    </m:r>
                                  </m:e>
                                  <m:sub>
                                    <m:r>
                                      <a:rPr lang="en-SG" b="0" i="1" smtClean="0">
                                        <a:latin typeface="Cambria Math" panose="02040503050406030204" pitchFamily="18" charset="0"/>
                                      </a:rPr>
                                      <m:t>𝑑𝑎𝑡𝑎</m:t>
                                    </m:r>
                                  </m:sub>
                                </m:sSub>
                              </m:sub>
                            </m:sSub>
                            <m:d>
                              <m:dPr>
                                <m:begChr m:val="["/>
                                <m:endChr m:val="]"/>
                                <m:ctrlPr>
                                  <a:rPr lang="en-SG" b="0" i="1" smtClean="0">
                                    <a:latin typeface="Cambria Math" panose="02040503050406030204" pitchFamily="18" charset="0"/>
                                  </a:rPr>
                                </m:ctrlPr>
                              </m:dPr>
                              <m:e>
                                <m:func>
                                  <m:funcPr>
                                    <m:ctrlPr>
                                      <a:rPr lang="en-SG" b="0" i="1" smtClean="0">
                                        <a:latin typeface="Cambria Math" panose="02040503050406030204" pitchFamily="18" charset="0"/>
                                      </a:rPr>
                                    </m:ctrlPr>
                                  </m:funcPr>
                                  <m:fName>
                                    <m:r>
                                      <m:rPr>
                                        <m:sty m:val="p"/>
                                      </m:rPr>
                                      <a:rPr lang="en-SG" b="0" i="0" smtClean="0">
                                        <a:latin typeface="Cambria Math" panose="02040503050406030204" pitchFamily="18" charset="0"/>
                                      </a:rPr>
                                      <m:t>log</m:t>
                                    </m:r>
                                  </m:fName>
                                  <m:e>
                                    <m:r>
                                      <a:rPr lang="en-SG" b="0" i="1" smtClean="0">
                                        <a:latin typeface="Cambria Math" panose="02040503050406030204" pitchFamily="18" charset="0"/>
                                      </a:rPr>
                                      <m:t>𝐷</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e>
                                </m:func>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𝑍</m:t>
                                    </m:r>
                                  </m:sub>
                                </m:sSub>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(1−</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m:rPr>
                                    <m:sty m:val="p"/>
                                  </m:rPr>
                                  <a:rPr lang="en-US" b="0" i="0" smtClean="0">
                                    <a:latin typeface="Cambria Math" panose="02040503050406030204" pitchFamily="18" charset="0"/>
                                  </a:rPr>
                                  <m:t>z</m:t>
                                </m:r>
                                <m:r>
                                  <a:rPr lang="en-US" b="0" i="1" smtClean="0">
                                    <a:latin typeface="Cambria Math" panose="02040503050406030204" pitchFamily="18" charset="0"/>
                                  </a:rPr>
                                  <m:t>))</m:t>
                                </m:r>
                              </m:e>
                            </m:func>
                            <m:r>
                              <a:rPr lang="en-US" b="0" i="1" smtClean="0">
                                <a:latin typeface="Cambria Math" panose="02040503050406030204" pitchFamily="18" charset="0"/>
                              </a:rPr>
                              <m:t>]</m:t>
                            </m:r>
                          </m:e>
                        </m:func>
                      </m:e>
                    </m:func>
                  </m:oMath>
                </a14:m>
                <a:endParaRPr lang="en-SG"/>
              </a:p>
            </p:txBody>
          </p:sp>
        </mc:Choice>
        <mc:Fallback xmlns="">
          <p:sp>
            <p:nvSpPr>
              <p:cNvPr id="3" name="Content Placeholder 2">
                <a:extLst>
                  <a:ext uri="{FF2B5EF4-FFF2-40B4-BE49-F238E27FC236}">
                    <a16:creationId xmlns:a16="http://schemas.microsoft.com/office/drawing/2014/main" id="{BAC86101-FF59-C245-0E1A-AA9BE9DC39EB}"/>
                  </a:ext>
                </a:extLst>
              </p:cNvPr>
              <p:cNvSpPr>
                <a:spLocks noGrp="1" noRot="1" noChangeAspect="1" noMove="1" noResize="1" noEditPoints="1" noAdjustHandles="1" noChangeArrowheads="1" noChangeShapeType="1" noTextEdit="1"/>
              </p:cNvSpPr>
              <p:nvPr>
                <p:ph idx="1"/>
              </p:nvPr>
            </p:nvSpPr>
            <p:spPr>
              <a:xfrm>
                <a:off x="838200" y="1543051"/>
                <a:ext cx="10515600" cy="1885949"/>
              </a:xfrm>
              <a:blipFill>
                <a:blip r:embed="rId3"/>
                <a:stretch>
                  <a:fillRect t="-3226" b="-968"/>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078FD2EA-1168-A617-0BB1-CD3BCBE0D246}"/>
              </a:ext>
            </a:extLst>
          </p:cNvPr>
          <p:cNvPicPr>
            <a:picLocks noChangeAspect="1"/>
          </p:cNvPicPr>
          <p:nvPr/>
        </p:nvPicPr>
        <p:blipFill>
          <a:blip r:embed="rId4"/>
          <a:stretch>
            <a:fillRect/>
          </a:stretch>
        </p:blipFill>
        <p:spPr>
          <a:xfrm>
            <a:off x="3260651" y="3429000"/>
            <a:ext cx="5670698" cy="3009104"/>
          </a:xfrm>
          <a:prstGeom prst="rect">
            <a:avLst/>
          </a:prstGeom>
        </p:spPr>
      </p:pic>
    </p:spTree>
    <p:extLst>
      <p:ext uri="{BB962C8B-B14F-4D97-AF65-F5344CB8AC3E}">
        <p14:creationId xmlns:p14="http://schemas.microsoft.com/office/powerpoint/2010/main" val="245529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471DB-86B2-4DCE-E606-9C2487028C6E}"/>
              </a:ext>
            </a:extLst>
          </p:cNvPr>
          <p:cNvSpPr>
            <a:spLocks noGrp="1"/>
          </p:cNvSpPr>
          <p:nvPr>
            <p:ph type="title"/>
          </p:nvPr>
        </p:nvSpPr>
        <p:spPr/>
        <p:txBody>
          <a:bodyPr/>
          <a:lstStyle/>
          <a:p>
            <a:r>
              <a:rPr lang="en-US"/>
              <a:t>The Training Objective</a:t>
            </a:r>
            <a:endParaRPr lang="en-SG"/>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6E8D26-CBCA-49BD-93C7-863F6DC05666}"/>
                  </a:ext>
                </a:extLst>
              </p:cNvPr>
              <p:cNvSpPr>
                <a:spLocks noGrp="1"/>
              </p:cNvSpPr>
              <p:nvPr>
                <p:ph idx="1"/>
              </p:nvPr>
            </p:nvSpPr>
            <p:spPr>
              <a:xfrm>
                <a:off x="838200" y="1543051"/>
                <a:ext cx="10515600" cy="1885949"/>
              </a:xfrm>
            </p:spPr>
            <p:txBody>
              <a:bodyPr/>
              <a:lstStyle/>
              <a:p>
                <a:r>
                  <a:rPr lang="en-US"/>
                  <a:t>We think of the objectives for </a:t>
                </a:r>
                <a14:m>
                  <m:oMath xmlns:m="http://schemas.openxmlformats.org/officeDocument/2006/math">
                    <m:r>
                      <a:rPr lang="en-US" b="0" i="1" smtClean="0">
                        <a:latin typeface="Cambria Math" panose="02040503050406030204" pitchFamily="18" charset="0"/>
                      </a:rPr>
                      <m:t>𝐺</m:t>
                    </m:r>
                  </m:oMath>
                </a14:m>
                <a:r>
                  <a:rPr lang="en-SG"/>
                  <a:t> and </a:t>
                </a:r>
                <a14:m>
                  <m:oMath xmlns:m="http://schemas.openxmlformats.org/officeDocument/2006/math">
                    <m:r>
                      <a:rPr lang="en-US" b="0" i="1" smtClean="0">
                        <a:latin typeface="Cambria Math" panose="02040503050406030204" pitchFamily="18" charset="0"/>
                      </a:rPr>
                      <m:t>𝐷</m:t>
                    </m:r>
                  </m:oMath>
                </a14:m>
                <a:r>
                  <a:rPr lang="en-SG"/>
                  <a:t> separately:</a:t>
                </a:r>
              </a:p>
              <a:p>
                <a:pPr lvl="1"/>
                <a:r>
                  <a:rPr lang="en-SG"/>
                  <a:t>For generator </a:t>
                </a:r>
                <a14:m>
                  <m:oMath xmlns:m="http://schemas.openxmlformats.org/officeDocument/2006/math">
                    <m:r>
                      <a:rPr lang="en-US" b="0" i="1" smtClean="0">
                        <a:latin typeface="Cambria Math" panose="02040503050406030204" pitchFamily="18" charset="0"/>
                      </a:rPr>
                      <m:t>𝐺</m:t>
                    </m:r>
                  </m:oMath>
                </a14:m>
                <a:r>
                  <a:rPr lang="en-SG"/>
                  <a:t>: given a discriminator </a:t>
                </a:r>
                <a14:m>
                  <m:oMath xmlns:m="http://schemas.openxmlformats.org/officeDocument/2006/math">
                    <m:r>
                      <a:rPr lang="en-US" b="0" i="1" smtClean="0">
                        <a:latin typeface="Cambria Math" panose="02040503050406030204" pitchFamily="18" charset="0"/>
                      </a:rPr>
                      <m:t>𝐷</m:t>
                    </m:r>
                  </m:oMath>
                </a14:m>
                <a:r>
                  <a:rPr lang="en-SG"/>
                  <a:t>, try to fool </a:t>
                </a:r>
                <a14:m>
                  <m:oMath xmlns:m="http://schemas.openxmlformats.org/officeDocument/2006/math">
                    <m:r>
                      <a:rPr lang="en-US" b="0" i="1" smtClean="0">
                        <a:latin typeface="Cambria Math" panose="02040503050406030204" pitchFamily="18" charset="0"/>
                      </a:rPr>
                      <m:t>𝐷</m:t>
                    </m:r>
                  </m:oMath>
                </a14:m>
                <a:r>
                  <a:rPr lang="en-SG"/>
                  <a:t> to discriminate the synthetic image as real image:</a:t>
                </a:r>
              </a:p>
              <a:p>
                <a:pPr lvl="1"/>
                <a14:m>
                  <m:oMath xmlns:m="http://schemas.openxmlformats.org/officeDocument/2006/math">
                    <m:func>
                      <m:funcPr>
                        <m:ctrlPr>
                          <a:rPr lang="en-SG" b="0" i="1" smtClean="0">
                            <a:latin typeface="Cambria Math" panose="02040503050406030204" pitchFamily="18" charset="0"/>
                          </a:rPr>
                        </m:ctrlPr>
                      </m:funcPr>
                      <m:fName>
                        <m:r>
                          <m:rPr>
                            <m:sty m:val="p"/>
                          </m:rPr>
                          <a:rPr lang="en-SG" b="0" i="0" smtClean="0">
                            <a:latin typeface="Cambria Math" panose="02040503050406030204" pitchFamily="18" charset="0"/>
                          </a:rPr>
                          <m:t>arg</m:t>
                        </m:r>
                      </m:fName>
                      <m:e>
                        <m:func>
                          <m:funcPr>
                            <m:ctrlPr>
                              <a:rPr lang="en-SG" i="1">
                                <a:latin typeface="Cambria Math" panose="02040503050406030204" pitchFamily="18" charset="0"/>
                              </a:rPr>
                            </m:ctrlPr>
                          </m:funcPr>
                          <m:fName>
                            <m:limLow>
                              <m:limLowPr>
                                <m:ctrlPr>
                                  <a:rPr lang="en-SG" i="1">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𝐺</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𝑍</m:t>
                                    </m:r>
                                  </m:sub>
                                </m:sSub>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m:rPr>
                                    <m:sty m:val="p"/>
                                  </m:rPr>
                                  <a:rPr lang="en-US" b="0" i="0" smtClean="0">
                                    <a:latin typeface="Cambria Math" panose="02040503050406030204" pitchFamily="18" charset="0"/>
                                  </a:rPr>
                                  <m:t>z</m:t>
                                </m:r>
                                <m:r>
                                  <a:rPr lang="en-US" b="0" i="1" smtClean="0">
                                    <a:latin typeface="Cambria Math" panose="02040503050406030204" pitchFamily="18" charset="0"/>
                                  </a:rPr>
                                  <m:t>))</m:t>
                                </m:r>
                              </m:e>
                            </m:func>
                            <m:r>
                              <a:rPr lang="en-US" b="0" i="1" smtClean="0">
                                <a:latin typeface="Cambria Math" panose="02040503050406030204" pitchFamily="18" charset="0"/>
                              </a:rPr>
                              <m:t>]</m:t>
                            </m:r>
                          </m:e>
                        </m:func>
                      </m:e>
                    </m:func>
                  </m:oMath>
                </a14:m>
                <a:endParaRPr lang="en-SG"/>
              </a:p>
            </p:txBody>
          </p:sp>
        </mc:Choice>
        <mc:Fallback xmlns="">
          <p:sp>
            <p:nvSpPr>
              <p:cNvPr id="3" name="Content Placeholder 2">
                <a:extLst>
                  <a:ext uri="{FF2B5EF4-FFF2-40B4-BE49-F238E27FC236}">
                    <a16:creationId xmlns:a16="http://schemas.microsoft.com/office/drawing/2014/main" id="{7D6E8D26-CBCA-49BD-93C7-863F6DC05666}"/>
                  </a:ext>
                </a:extLst>
              </p:cNvPr>
              <p:cNvSpPr>
                <a:spLocks noGrp="1" noRot="1" noChangeAspect="1" noMove="1" noResize="1" noEditPoints="1" noAdjustHandles="1" noChangeArrowheads="1" noChangeShapeType="1" noTextEdit="1"/>
              </p:cNvSpPr>
              <p:nvPr>
                <p:ph idx="1"/>
              </p:nvPr>
            </p:nvSpPr>
            <p:spPr>
              <a:xfrm>
                <a:off x="838200" y="1543051"/>
                <a:ext cx="10515600" cy="1885949"/>
              </a:xfrm>
              <a:blipFill>
                <a:blip r:embed="rId2"/>
                <a:stretch>
                  <a:fillRect t="-3226" b="-968"/>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C3E8E727-4D3E-3913-017E-8A7AC930D477}"/>
              </a:ext>
            </a:extLst>
          </p:cNvPr>
          <p:cNvPicPr>
            <a:picLocks noChangeAspect="1"/>
          </p:cNvPicPr>
          <p:nvPr/>
        </p:nvPicPr>
        <p:blipFill rotWithShape="1">
          <a:blip r:embed="rId3"/>
          <a:srcRect t="45543"/>
          <a:stretch/>
        </p:blipFill>
        <p:spPr>
          <a:xfrm>
            <a:off x="2661758" y="4051004"/>
            <a:ext cx="6868484" cy="1623777"/>
          </a:xfrm>
          <a:prstGeom prst="rect">
            <a:avLst/>
          </a:prstGeom>
        </p:spPr>
      </p:pic>
    </p:spTree>
    <p:extLst>
      <p:ext uri="{BB962C8B-B14F-4D97-AF65-F5344CB8AC3E}">
        <p14:creationId xmlns:p14="http://schemas.microsoft.com/office/powerpoint/2010/main" val="272135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1FDC3-197C-4A56-199B-3684C86CEA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687815-46C3-B991-4697-1C6AA7DCAA2A}"/>
              </a:ext>
            </a:extLst>
          </p:cNvPr>
          <p:cNvSpPr>
            <a:spLocks noGrp="1"/>
          </p:cNvSpPr>
          <p:nvPr>
            <p:ph type="title"/>
          </p:nvPr>
        </p:nvSpPr>
        <p:spPr/>
        <p:txBody>
          <a:bodyPr/>
          <a:lstStyle/>
          <a:p>
            <a:r>
              <a:rPr lang="en-US"/>
              <a:t>The Training Objective</a:t>
            </a:r>
            <a:endParaRPr lang="en-SG"/>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CB96F6-A45E-B20B-2228-266989401FE4}"/>
                  </a:ext>
                </a:extLst>
              </p:cNvPr>
              <p:cNvSpPr>
                <a:spLocks noGrp="1"/>
              </p:cNvSpPr>
              <p:nvPr>
                <p:ph idx="1"/>
              </p:nvPr>
            </p:nvSpPr>
            <p:spPr>
              <a:xfrm>
                <a:off x="838200" y="1543051"/>
                <a:ext cx="10515600" cy="2914650"/>
              </a:xfrm>
            </p:spPr>
            <p:txBody>
              <a:bodyPr/>
              <a:lstStyle/>
              <a:p>
                <a:r>
                  <a:rPr lang="en-SG"/>
                  <a:t>In all: </a:t>
                </a:r>
                <a14:m>
                  <m:oMath xmlns:m="http://schemas.openxmlformats.org/officeDocument/2006/math">
                    <m:r>
                      <a:rPr lang="en-US" b="0" i="1" smtClean="0">
                        <a:latin typeface="Cambria Math" panose="02040503050406030204" pitchFamily="18" charset="0"/>
                      </a:rPr>
                      <m:t>𝐺</m:t>
                    </m:r>
                  </m:oMath>
                </a14:m>
                <a:r>
                  <a:rPr lang="en-SG"/>
                  <a:t> tries to synthesize fake images that fool the best </a:t>
                </a:r>
                <a14:m>
                  <m:oMath xmlns:m="http://schemas.openxmlformats.org/officeDocument/2006/math">
                    <m:r>
                      <a:rPr lang="en-SG" b="0" i="1" smtClean="0">
                        <a:latin typeface="Cambria Math" panose="02040503050406030204" pitchFamily="18" charset="0"/>
                      </a:rPr>
                      <m:t>𝐷</m:t>
                    </m:r>
                  </m:oMath>
                </a14:m>
                <a:r>
                  <a:rPr lang="en-SG"/>
                  <a:t>.</a:t>
                </a:r>
              </a:p>
              <a:p>
                <a:pPr lvl="1"/>
                <a:r>
                  <a:rPr lang="en-SG"/>
                  <a:t>GAN is trained based on the following value function:</a:t>
                </a:r>
              </a:p>
              <a:p>
                <a:pPr lvl="1"/>
                <a14:m>
                  <m:oMath xmlns:m="http://schemas.openxmlformats.org/officeDocument/2006/math">
                    <m:limLow>
                      <m:limLowPr>
                        <m:ctrlPr>
                          <a:rPr lang="en-SG"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𝐺</m:t>
                        </m:r>
                      </m:lim>
                    </m:limLow>
                    <m:r>
                      <a:rPr lang="en-SG" b="0" i="1" smtClean="0">
                        <a:latin typeface="Cambria Math" panose="02040503050406030204" pitchFamily="18" charset="0"/>
                      </a:rPr>
                      <m:t> </m:t>
                    </m:r>
                    <m:limLow>
                      <m:limLowPr>
                        <m:ctrlPr>
                          <a:rPr lang="en-SG" i="1">
                            <a:latin typeface="Cambria Math" panose="02040503050406030204" pitchFamily="18" charset="0"/>
                          </a:rPr>
                        </m:ctrlPr>
                      </m:limLowPr>
                      <m:e>
                        <m:r>
                          <m:rPr>
                            <m:sty m:val="p"/>
                          </m:rPr>
                          <a:rPr lang="en-SG" b="0" i="0" smtClean="0">
                            <a:latin typeface="Cambria Math" panose="02040503050406030204" pitchFamily="18" charset="0"/>
                          </a:rPr>
                          <m:t>max</m:t>
                        </m:r>
                      </m:e>
                      <m:lim>
                        <m:r>
                          <a:rPr lang="en-SG" b="0" i="1" smtClean="0">
                            <a:latin typeface="Cambria Math" panose="02040503050406030204" pitchFamily="18" charset="0"/>
                          </a:rPr>
                          <m:t>𝐷</m:t>
                        </m:r>
                      </m:lim>
                    </m:limLow>
                    <m:r>
                      <a:rPr lang="en-SG" b="0" i="1" smtClean="0">
                        <a:latin typeface="Cambria Math" panose="02040503050406030204" pitchFamily="18" charset="0"/>
                      </a:rPr>
                      <m:t> </m:t>
                    </m:r>
                    <m:r>
                      <a:rPr lang="en-SG" b="0" i="1" smtClean="0">
                        <a:latin typeface="Cambria Math" panose="02040503050406030204" pitchFamily="18" charset="0"/>
                      </a:rPr>
                      <m:t>𝑉</m:t>
                    </m:r>
                    <m:r>
                      <a:rPr lang="en-SG" b="0" i="1" smtClean="0">
                        <a:latin typeface="Cambria Math" panose="02040503050406030204" pitchFamily="18" charset="0"/>
                      </a:rPr>
                      <m:t>(</m:t>
                    </m:r>
                    <m:r>
                      <a:rPr lang="en-SG" b="0" i="1" smtClean="0">
                        <a:latin typeface="Cambria Math" panose="02040503050406030204" pitchFamily="18" charset="0"/>
                      </a:rPr>
                      <m:t>𝐷</m:t>
                    </m:r>
                    <m:r>
                      <a:rPr lang="en-SG" b="0" i="1" smtClean="0">
                        <a:latin typeface="Cambria Math" panose="02040503050406030204" pitchFamily="18" charset="0"/>
                      </a:rPr>
                      <m:t>, </m:t>
                    </m:r>
                    <m:r>
                      <a:rPr lang="en-SG" b="0" i="1" smtClean="0">
                        <a:latin typeface="Cambria Math" panose="02040503050406030204" pitchFamily="18" charset="0"/>
                      </a:rPr>
                      <m:t>𝐺</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𝔼</m:t>
                        </m:r>
                      </m:e>
                      <m:sub>
                        <m:r>
                          <a:rPr lang="en-SG" b="0" i="1" smtClean="0">
                            <a:latin typeface="Cambria Math" panose="02040503050406030204" pitchFamily="18" charset="0"/>
                          </a:rPr>
                          <m:t>𝑥</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𝑝</m:t>
                            </m:r>
                          </m:e>
                          <m:sub>
                            <m:r>
                              <a:rPr lang="en-SG" b="0" i="1" smtClean="0">
                                <a:latin typeface="Cambria Math" panose="02040503050406030204" pitchFamily="18" charset="0"/>
                              </a:rPr>
                              <m:t>𝑑𝑎𝑡𝑎</m:t>
                            </m:r>
                          </m:sub>
                        </m:sSub>
                      </m:sub>
                    </m:sSub>
                    <m:d>
                      <m:dPr>
                        <m:begChr m:val="["/>
                        <m:endChr m:val="]"/>
                        <m:ctrlPr>
                          <a:rPr lang="en-SG" b="0" i="1" smtClean="0">
                            <a:latin typeface="Cambria Math" panose="02040503050406030204" pitchFamily="18" charset="0"/>
                          </a:rPr>
                        </m:ctrlPr>
                      </m:dPr>
                      <m:e>
                        <m:func>
                          <m:funcPr>
                            <m:ctrlPr>
                              <a:rPr lang="en-SG" b="0" i="1" smtClean="0">
                                <a:latin typeface="Cambria Math" panose="02040503050406030204" pitchFamily="18" charset="0"/>
                              </a:rPr>
                            </m:ctrlPr>
                          </m:funcPr>
                          <m:fName>
                            <m:r>
                              <m:rPr>
                                <m:sty m:val="p"/>
                              </m:rPr>
                              <a:rPr lang="en-SG" b="0" i="0" smtClean="0">
                                <a:latin typeface="Cambria Math" panose="02040503050406030204" pitchFamily="18" charset="0"/>
                              </a:rPr>
                              <m:t>log</m:t>
                            </m:r>
                          </m:fName>
                          <m:e>
                            <m:r>
                              <a:rPr lang="en-SG" b="0" i="1" smtClean="0">
                                <a:latin typeface="Cambria Math" panose="02040503050406030204" pitchFamily="18" charset="0"/>
                              </a:rPr>
                              <m:t>𝐷</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e>
                        </m:func>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𝑍</m:t>
                            </m:r>
                          </m:sub>
                        </m:sSub>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(1−</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m:rPr>
                            <m:sty m:val="p"/>
                          </m:rPr>
                          <a:rPr lang="en-US" b="0" i="0" smtClean="0">
                            <a:latin typeface="Cambria Math" panose="02040503050406030204" pitchFamily="18" charset="0"/>
                          </a:rPr>
                          <m:t>z</m:t>
                        </m:r>
                        <m:r>
                          <a:rPr lang="en-US" b="0" i="1" smtClean="0">
                            <a:latin typeface="Cambria Math" panose="02040503050406030204" pitchFamily="18" charset="0"/>
                          </a:rPr>
                          <m:t>))</m:t>
                        </m:r>
                      </m:e>
                    </m:func>
                    <m:r>
                      <a:rPr lang="en-US" b="0" i="1" smtClean="0">
                        <a:latin typeface="Cambria Math" panose="02040503050406030204" pitchFamily="18" charset="0"/>
                      </a:rPr>
                      <m:t>]</m:t>
                    </m:r>
                  </m:oMath>
                </a14:m>
                <a:endParaRPr lang="en-SG"/>
              </a:p>
              <a:p>
                <a:pPr lvl="1"/>
                <a:r>
                  <a:rPr lang="en-US"/>
                  <a:t>Training: iterate between training </a:t>
                </a:r>
                <a14:m>
                  <m:oMath xmlns:m="http://schemas.openxmlformats.org/officeDocument/2006/math">
                    <m:r>
                      <a:rPr lang="en-US" i="1" smtClean="0">
                        <a:latin typeface="Cambria Math" panose="02040503050406030204" pitchFamily="18" charset="0"/>
                      </a:rPr>
                      <m:t>𝐷</m:t>
                    </m:r>
                  </m:oMath>
                </a14:m>
                <a:r>
                  <a:rPr lang="en-US"/>
                  <a:t> and </a:t>
                </a:r>
                <a14:m>
                  <m:oMath xmlns:m="http://schemas.openxmlformats.org/officeDocument/2006/math">
                    <m:r>
                      <a:rPr lang="en-US" i="1" smtClean="0">
                        <a:latin typeface="Cambria Math" panose="02040503050406030204" pitchFamily="18" charset="0"/>
                      </a:rPr>
                      <m:t>𝐺</m:t>
                    </m:r>
                  </m:oMath>
                </a14:m>
                <a:r>
                  <a:rPr lang="en-US"/>
                  <a:t> with backprop. Usually get “optimal” </a:t>
                </a:r>
                <a14:m>
                  <m:oMath xmlns:m="http://schemas.openxmlformats.org/officeDocument/2006/math">
                    <m:r>
                      <a:rPr lang="en-SG" b="0" i="1" smtClean="0">
                        <a:latin typeface="Cambria Math" panose="02040503050406030204" pitchFamily="18" charset="0"/>
                      </a:rPr>
                      <m:t>𝐷</m:t>
                    </m:r>
                  </m:oMath>
                </a14:m>
                <a:r>
                  <a:rPr lang="en-SG"/>
                  <a:t> first then update </a:t>
                </a:r>
                <a14:m>
                  <m:oMath xmlns:m="http://schemas.openxmlformats.org/officeDocument/2006/math">
                    <m:r>
                      <a:rPr lang="en-SG" b="0" i="1" smtClean="0">
                        <a:latin typeface="Cambria Math" panose="02040503050406030204" pitchFamily="18" charset="0"/>
                      </a:rPr>
                      <m:t>𝐺</m:t>
                    </m:r>
                  </m:oMath>
                </a14:m>
                <a:r>
                  <a:rPr lang="en-SG"/>
                  <a:t>, then repeat to get new “optimal” </a:t>
                </a:r>
                <a14:m>
                  <m:oMath xmlns:m="http://schemas.openxmlformats.org/officeDocument/2006/math">
                    <m:r>
                      <a:rPr lang="en-SG" b="0" i="1" smtClean="0">
                        <a:latin typeface="Cambria Math" panose="02040503050406030204" pitchFamily="18" charset="0"/>
                      </a:rPr>
                      <m:t>𝐷</m:t>
                    </m:r>
                  </m:oMath>
                </a14:m>
                <a:r>
                  <a:rPr lang="en-SG"/>
                  <a:t>.</a:t>
                </a:r>
              </a:p>
              <a:p>
                <a:pPr lvl="1"/>
                <a:r>
                  <a:rPr lang="en-US"/>
                  <a:t>Global optimum when </a:t>
                </a:r>
                <a14:m>
                  <m:oMath xmlns:m="http://schemas.openxmlformats.org/officeDocument/2006/math">
                    <m:r>
                      <a:rPr lang="en-US" i="1" smtClean="0">
                        <a:latin typeface="Cambria Math" panose="02040503050406030204" pitchFamily="18" charset="0"/>
                      </a:rPr>
                      <m:t>𝐺</m:t>
                    </m:r>
                  </m:oMath>
                </a14:m>
                <a:r>
                  <a:rPr lang="en-US"/>
                  <a:t> reproduces data distribution.</a:t>
                </a:r>
                <a:endParaRPr lang="en-SG"/>
              </a:p>
            </p:txBody>
          </p:sp>
        </mc:Choice>
        <mc:Fallback xmlns="">
          <p:sp>
            <p:nvSpPr>
              <p:cNvPr id="3" name="Content Placeholder 2">
                <a:extLst>
                  <a:ext uri="{FF2B5EF4-FFF2-40B4-BE49-F238E27FC236}">
                    <a16:creationId xmlns:a16="http://schemas.microsoft.com/office/drawing/2014/main" id="{0ACB96F6-A45E-B20B-2228-266989401FE4}"/>
                  </a:ext>
                </a:extLst>
              </p:cNvPr>
              <p:cNvSpPr>
                <a:spLocks noGrp="1" noRot="1" noChangeAspect="1" noMove="1" noResize="1" noEditPoints="1" noAdjustHandles="1" noChangeArrowheads="1" noChangeShapeType="1" noTextEdit="1"/>
              </p:cNvSpPr>
              <p:nvPr>
                <p:ph idx="1"/>
              </p:nvPr>
            </p:nvSpPr>
            <p:spPr>
              <a:xfrm>
                <a:off x="838200" y="1543051"/>
                <a:ext cx="10515600" cy="2914650"/>
              </a:xfrm>
              <a:blipFill>
                <a:blip r:embed="rId2"/>
                <a:stretch>
                  <a:fillRect t="-2092"/>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646F343B-72E5-201F-6DCC-233B41F0B6AA}"/>
              </a:ext>
            </a:extLst>
          </p:cNvPr>
          <p:cNvPicPr>
            <a:picLocks noChangeAspect="1"/>
          </p:cNvPicPr>
          <p:nvPr/>
        </p:nvPicPr>
        <p:blipFill>
          <a:blip r:embed="rId3"/>
          <a:stretch>
            <a:fillRect/>
          </a:stretch>
        </p:blipFill>
        <p:spPr>
          <a:xfrm>
            <a:off x="2637942" y="4744814"/>
            <a:ext cx="6916115" cy="1600423"/>
          </a:xfrm>
          <a:prstGeom prst="rect">
            <a:avLst/>
          </a:prstGeom>
        </p:spPr>
      </p:pic>
    </p:spTree>
    <p:extLst>
      <p:ext uri="{BB962C8B-B14F-4D97-AF65-F5344CB8AC3E}">
        <p14:creationId xmlns:p14="http://schemas.microsoft.com/office/powerpoint/2010/main" val="353507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8757E-2053-34A0-6B21-842E41FECA51}"/>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C8C7CD70-095D-4B5B-3C1D-245F5E0EE28B}"/>
              </a:ext>
            </a:extLst>
          </p:cNvPr>
          <p:cNvSpPr>
            <a:spLocks noGrp="1"/>
          </p:cNvSpPr>
          <p:nvPr>
            <p:ph type="title"/>
          </p:nvPr>
        </p:nvSpPr>
        <p:spPr>
          <a:xfrm>
            <a:off x="831850" y="1709740"/>
            <a:ext cx="10888436" cy="1577746"/>
          </a:xfrm>
        </p:spPr>
        <p:txBody>
          <a:bodyPr>
            <a:normAutofit/>
          </a:bodyPr>
          <a:lstStyle/>
          <a:p>
            <a:pPr>
              <a:lnSpc>
                <a:spcPct val="100000"/>
              </a:lnSpc>
            </a:pPr>
            <a:r>
              <a:rPr lang="en-US" altLang="zh-SG" sz="4400" dirty="0"/>
              <a:t>Generative </a:t>
            </a:r>
            <a:r>
              <a:rPr lang="en-US" altLang="zh-SG" sz="4400"/>
              <a:t>Models and Representation Learning</a:t>
            </a:r>
            <a:endParaRPr lang="zh-SG" altLang="en-US" sz="4400" dirty="0"/>
          </a:p>
        </p:txBody>
      </p:sp>
      <p:sp>
        <p:nvSpPr>
          <p:cNvPr id="9" name="文本框 8">
            <a:extLst>
              <a:ext uri="{FF2B5EF4-FFF2-40B4-BE49-F238E27FC236}">
                <a16:creationId xmlns:a16="http://schemas.microsoft.com/office/drawing/2014/main" id="{A7CBDCC8-B665-499E-A5EF-F9E03C951959}"/>
              </a:ext>
            </a:extLst>
          </p:cNvPr>
          <p:cNvSpPr txBox="1"/>
          <p:nvPr/>
        </p:nvSpPr>
        <p:spPr>
          <a:xfrm>
            <a:off x="831849" y="3428999"/>
            <a:ext cx="10761435" cy="2098965"/>
          </a:xfrm>
          <a:prstGeom prst="rect">
            <a:avLst/>
          </a:prstGeom>
          <a:noFill/>
        </p:spPr>
        <p:txBody>
          <a:bodyPr wrap="square" anchor="ctr">
            <a:noAutofit/>
          </a:bodyPr>
          <a:lstStyle/>
          <a:p>
            <a:pPr marL="720000" indent="-720000">
              <a:spcBef>
                <a:spcPts val="600"/>
              </a:spcBef>
              <a:spcAft>
                <a:spcPts val="600"/>
              </a:spcAft>
              <a:buFont typeface="Wingdings" panose="05000000000000000000" pitchFamily="2" charset="2"/>
              <a:buChar char="ü"/>
            </a:pPr>
            <a:r>
              <a:rPr lang="en-US" altLang="zh-SG" sz="3200" b="1">
                <a:solidFill>
                  <a:srgbClr val="004282"/>
                </a:solidFill>
                <a:latin typeface="Arial" panose="020B0604020202020204" pitchFamily="34" charset="0"/>
                <a:cs typeface="Arial" panose="020B0604020202020204" pitchFamily="34" charset="0"/>
              </a:rPr>
              <a:t>Generative Modeling and Representation Learning</a:t>
            </a:r>
          </a:p>
          <a:p>
            <a:pPr marL="720000" indent="-720000">
              <a:spcBef>
                <a:spcPts val="600"/>
              </a:spcBef>
              <a:spcAft>
                <a:spcPts val="600"/>
              </a:spcAft>
              <a:buFont typeface="Wingdings" panose="05000000000000000000" pitchFamily="2" charset="2"/>
              <a:buChar char="ü"/>
            </a:pPr>
            <a:r>
              <a:rPr lang="en-US" altLang="zh-SG" sz="3200" b="1">
                <a:solidFill>
                  <a:srgbClr val="004282"/>
                </a:solidFill>
                <a:latin typeface="Arial" panose="020B0604020202020204" pitchFamily="34" charset="0"/>
                <a:cs typeface="Arial" panose="020B0604020202020204" pitchFamily="34" charset="0"/>
              </a:rPr>
              <a:t>Variational AutoEncoders (VAEs)</a:t>
            </a:r>
          </a:p>
        </p:txBody>
      </p:sp>
    </p:spTree>
    <p:extLst>
      <p:ext uri="{BB962C8B-B14F-4D97-AF65-F5344CB8AC3E}">
        <p14:creationId xmlns:p14="http://schemas.microsoft.com/office/powerpoint/2010/main" val="576526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12B2A-62AC-7AF9-C5CA-288D8311C9B1}"/>
              </a:ext>
            </a:extLst>
          </p:cNvPr>
          <p:cNvSpPr>
            <a:spLocks noGrp="1"/>
          </p:cNvSpPr>
          <p:nvPr>
            <p:ph type="title"/>
          </p:nvPr>
        </p:nvSpPr>
        <p:spPr/>
        <p:txBody>
          <a:bodyPr/>
          <a:lstStyle/>
          <a:p>
            <a:r>
              <a:rPr lang="en-SG" sz="3200"/>
              <a:t>Generative Modelling v.s. Representation Learning</a:t>
            </a:r>
          </a:p>
        </p:txBody>
      </p:sp>
      <p:sp>
        <p:nvSpPr>
          <p:cNvPr id="3" name="Content Placeholder 2">
            <a:extLst>
              <a:ext uri="{FF2B5EF4-FFF2-40B4-BE49-F238E27FC236}">
                <a16:creationId xmlns:a16="http://schemas.microsoft.com/office/drawing/2014/main" id="{09D5D643-3103-52F1-819E-13394DD68798}"/>
              </a:ext>
            </a:extLst>
          </p:cNvPr>
          <p:cNvSpPr>
            <a:spLocks noGrp="1"/>
          </p:cNvSpPr>
          <p:nvPr>
            <p:ph idx="1"/>
          </p:nvPr>
        </p:nvSpPr>
        <p:spPr>
          <a:xfrm>
            <a:off x="838200" y="1543051"/>
            <a:ext cx="6338777" cy="4802186"/>
          </a:xfrm>
        </p:spPr>
        <p:txBody>
          <a:bodyPr/>
          <a:lstStyle/>
          <a:p>
            <a:r>
              <a:rPr lang="en-SG"/>
              <a:t>Representation learning: mapping data to abstract representation (for data analysis)</a:t>
            </a:r>
          </a:p>
          <a:p>
            <a:endParaRPr lang="en-SG"/>
          </a:p>
          <a:p>
            <a:r>
              <a:rPr lang="en-SG"/>
              <a:t>Generative modelling: mapping abstract representations to data (for data synthesis)</a:t>
            </a:r>
          </a:p>
        </p:txBody>
      </p:sp>
      <p:pic>
        <p:nvPicPr>
          <p:cNvPr id="5" name="Picture 4">
            <a:extLst>
              <a:ext uri="{FF2B5EF4-FFF2-40B4-BE49-F238E27FC236}">
                <a16:creationId xmlns:a16="http://schemas.microsoft.com/office/drawing/2014/main" id="{0D825098-10CD-7C63-73C2-AF20691A7A7E}"/>
              </a:ext>
            </a:extLst>
          </p:cNvPr>
          <p:cNvPicPr>
            <a:picLocks noChangeAspect="1"/>
          </p:cNvPicPr>
          <p:nvPr/>
        </p:nvPicPr>
        <p:blipFill>
          <a:blip r:embed="rId2"/>
          <a:stretch>
            <a:fillRect/>
          </a:stretch>
        </p:blipFill>
        <p:spPr>
          <a:xfrm>
            <a:off x="7830878" y="1508683"/>
            <a:ext cx="3522922" cy="4870922"/>
          </a:xfrm>
          <a:prstGeom prst="rect">
            <a:avLst/>
          </a:prstGeom>
        </p:spPr>
      </p:pic>
    </p:spTree>
    <p:extLst>
      <p:ext uri="{BB962C8B-B14F-4D97-AF65-F5344CB8AC3E}">
        <p14:creationId xmlns:p14="http://schemas.microsoft.com/office/powerpoint/2010/main" val="419993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C4229-6A86-7633-ACBD-C63665C4A889}"/>
              </a:ext>
            </a:extLst>
          </p:cNvPr>
          <p:cNvSpPr>
            <a:spLocks noGrp="1"/>
          </p:cNvSpPr>
          <p:nvPr>
            <p:ph type="title"/>
          </p:nvPr>
        </p:nvSpPr>
        <p:spPr/>
        <p:txBody>
          <a:bodyPr/>
          <a:lstStyle/>
          <a:p>
            <a:r>
              <a:rPr lang="en-SG" sz="3200"/>
              <a:t>How does Generative Modelling Effect Distribution?</a:t>
            </a:r>
          </a:p>
        </p:txBody>
      </p:sp>
      <p:sp>
        <p:nvSpPr>
          <p:cNvPr id="3" name="Content Placeholder 2">
            <a:extLst>
              <a:ext uri="{FF2B5EF4-FFF2-40B4-BE49-F238E27FC236}">
                <a16:creationId xmlns:a16="http://schemas.microsoft.com/office/drawing/2014/main" id="{9D6093C8-B8A8-CFF1-75B8-4DC88990C883}"/>
              </a:ext>
            </a:extLst>
          </p:cNvPr>
          <p:cNvSpPr>
            <a:spLocks noGrp="1"/>
          </p:cNvSpPr>
          <p:nvPr>
            <p:ph idx="1"/>
          </p:nvPr>
        </p:nvSpPr>
        <p:spPr>
          <a:xfrm>
            <a:off x="838200" y="1543051"/>
            <a:ext cx="10515600" cy="1455330"/>
          </a:xfrm>
        </p:spPr>
        <p:txBody>
          <a:bodyPr/>
          <a:lstStyle/>
          <a:p>
            <a:r>
              <a:rPr lang="en-SG"/>
              <a:t>We can view generative modesl as distribution transformers (not the Transformers):</a:t>
            </a:r>
          </a:p>
          <a:p>
            <a:pPr lvl="1"/>
            <a:r>
              <a:rPr lang="en-SG"/>
              <a:t>Transforming from a latent space to the data distribution space.</a:t>
            </a:r>
          </a:p>
        </p:txBody>
      </p:sp>
      <p:pic>
        <p:nvPicPr>
          <p:cNvPr id="5" name="Picture 4">
            <a:extLst>
              <a:ext uri="{FF2B5EF4-FFF2-40B4-BE49-F238E27FC236}">
                <a16:creationId xmlns:a16="http://schemas.microsoft.com/office/drawing/2014/main" id="{6D1E0F56-0000-9285-FB3B-3654DD4F2466}"/>
              </a:ext>
            </a:extLst>
          </p:cNvPr>
          <p:cNvPicPr>
            <a:picLocks noChangeAspect="1"/>
          </p:cNvPicPr>
          <p:nvPr/>
        </p:nvPicPr>
        <p:blipFill>
          <a:blip r:embed="rId2"/>
          <a:stretch>
            <a:fillRect/>
          </a:stretch>
        </p:blipFill>
        <p:spPr>
          <a:xfrm>
            <a:off x="1867786" y="2998381"/>
            <a:ext cx="8456428" cy="3088604"/>
          </a:xfrm>
          <a:prstGeom prst="rect">
            <a:avLst/>
          </a:prstGeom>
        </p:spPr>
      </p:pic>
    </p:spTree>
    <p:extLst>
      <p:ext uri="{BB962C8B-B14F-4D97-AF65-F5344CB8AC3E}">
        <p14:creationId xmlns:p14="http://schemas.microsoft.com/office/powerpoint/2010/main" val="3223965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84FABC5-BE37-676A-5B51-E8D2B24355E7}"/>
              </a:ext>
            </a:extLst>
          </p:cNvPr>
          <p:cNvSpPr>
            <a:spLocks noGrp="1"/>
          </p:cNvSpPr>
          <p:nvPr>
            <p:ph type="title"/>
          </p:nvPr>
        </p:nvSpPr>
        <p:spPr>
          <a:xfrm>
            <a:off x="831850" y="1709740"/>
            <a:ext cx="10761435" cy="1365969"/>
          </a:xfrm>
        </p:spPr>
        <p:txBody>
          <a:bodyPr>
            <a:normAutofit/>
          </a:bodyPr>
          <a:lstStyle/>
          <a:p>
            <a:r>
              <a:rPr lang="en-US" altLang="zh-SG" sz="4400" dirty="0"/>
              <a:t>Generative Models: The Basic</a:t>
            </a:r>
            <a:endParaRPr lang="zh-SG" altLang="en-US" sz="4400" dirty="0"/>
          </a:p>
        </p:txBody>
      </p:sp>
      <p:sp>
        <p:nvSpPr>
          <p:cNvPr id="9" name="文本框 8">
            <a:extLst>
              <a:ext uri="{FF2B5EF4-FFF2-40B4-BE49-F238E27FC236}">
                <a16:creationId xmlns:a16="http://schemas.microsoft.com/office/drawing/2014/main" id="{11BE997C-CD5E-A618-9CF4-C07D23B39191}"/>
              </a:ext>
            </a:extLst>
          </p:cNvPr>
          <p:cNvSpPr txBox="1"/>
          <p:nvPr/>
        </p:nvSpPr>
        <p:spPr>
          <a:xfrm>
            <a:off x="831849" y="3428999"/>
            <a:ext cx="10761435" cy="2098965"/>
          </a:xfrm>
          <a:prstGeom prst="rect">
            <a:avLst/>
          </a:prstGeom>
          <a:noFill/>
        </p:spPr>
        <p:txBody>
          <a:bodyPr wrap="square" anchor="ctr">
            <a:noAutofit/>
          </a:bodyPr>
          <a:lstStyle/>
          <a:p>
            <a:pPr marL="720000" indent="-720000">
              <a:spcBef>
                <a:spcPts val="600"/>
              </a:spcBef>
              <a:spcAft>
                <a:spcPts val="600"/>
              </a:spcAft>
              <a:buFont typeface="Wingdings" panose="05000000000000000000" pitchFamily="2" charset="2"/>
              <a:buChar char="ü"/>
            </a:pPr>
            <a:r>
              <a:rPr kumimoji="0" lang="en-US" altLang="zh-CN" sz="3200" b="1"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rPr>
              <a:t>Density and Energy Models</a:t>
            </a:r>
          </a:p>
        </p:txBody>
      </p:sp>
    </p:spTree>
    <p:extLst>
      <p:ext uri="{BB962C8B-B14F-4D97-AF65-F5344CB8AC3E}">
        <p14:creationId xmlns:p14="http://schemas.microsoft.com/office/powerpoint/2010/main" val="38126773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92AB-422E-ADEE-8532-209C558002F6}"/>
              </a:ext>
            </a:extLst>
          </p:cNvPr>
          <p:cNvSpPr>
            <a:spLocks noGrp="1"/>
          </p:cNvSpPr>
          <p:nvPr>
            <p:ph type="title"/>
          </p:nvPr>
        </p:nvSpPr>
        <p:spPr/>
        <p:txBody>
          <a:bodyPr/>
          <a:lstStyle/>
          <a:p>
            <a:r>
              <a:rPr lang="en-SG"/>
              <a:t>Properties of Generative Modelling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6E3D0E-68AB-B4BD-C96F-C1FE99ABF20E}"/>
                  </a:ext>
                </a:extLst>
              </p:cNvPr>
              <p:cNvSpPr>
                <a:spLocks noGrp="1"/>
              </p:cNvSpPr>
              <p:nvPr>
                <p:ph idx="1"/>
              </p:nvPr>
            </p:nvSpPr>
            <p:spPr/>
            <p:txBody>
              <a:bodyPr/>
              <a:lstStyle/>
              <a:p>
                <a:r>
                  <a:rPr lang="en-SG" dirty="0"/>
                  <a:t>How to generate from </a:t>
                </a:r>
                <a14:m>
                  <m:oMath xmlns:m="http://schemas.openxmlformats.org/officeDocument/2006/math">
                    <m:r>
                      <a:rPr lang="en-SG" b="0" i="1" smtClean="0">
                        <a:latin typeface="Cambria Math" panose="02040503050406030204" pitchFamily="18" charset="0"/>
                      </a:rPr>
                      <m:t>𝑧</m:t>
                    </m:r>
                  </m:oMath>
                </a14:m>
                <a:r>
                  <a:rPr lang="en-SG" dirty="0"/>
                  <a:t>?</a:t>
                </a:r>
              </a:p>
              <a:p>
                <a:pPr lvl="1"/>
                <a:r>
                  <a:rPr lang="en-SG" dirty="0"/>
                  <a:t>We assume we know the distribution of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𝑝</m:t>
                        </m:r>
                      </m:e>
                      <m:sub>
                        <m:r>
                          <a:rPr lang="en-SG" b="0" i="1" smtClean="0">
                            <a:latin typeface="Cambria Math" panose="02040503050406030204" pitchFamily="18" charset="0"/>
                          </a:rPr>
                          <m:t>𝑧</m:t>
                        </m:r>
                      </m:sub>
                    </m:sSub>
                  </m:oMath>
                </a14:m>
                <a:r>
                  <a:rPr lang="en-SG" dirty="0"/>
                  <a:t>!</a:t>
                </a:r>
              </a:p>
              <a:p>
                <a:pPr lvl="1"/>
                <a:r>
                  <a:rPr lang="en-SG" dirty="0"/>
                  <a:t>The generated data is measured with the log likelihood function: </a:t>
                </a:r>
                <a14:m>
                  <m:oMath xmlns:m="http://schemas.openxmlformats.org/officeDocument/2006/math">
                    <m:r>
                      <a:rPr lang="en-SG" b="0" i="1" smtClean="0">
                        <a:latin typeface="Cambria Math" panose="02040503050406030204" pitchFamily="18" charset="0"/>
                      </a:rPr>
                      <m:t>𝐿</m:t>
                    </m:r>
                    <m:d>
                      <m:dPr>
                        <m:ctrlPr>
                          <a:rPr lang="en-SG" b="0" i="1" smtClean="0">
                            <a:latin typeface="Cambria Math" panose="02040503050406030204" pitchFamily="18" charset="0"/>
                          </a:rPr>
                        </m:ctrlPr>
                      </m:dPr>
                      <m:e>
                        <m:sSubSup>
                          <m:sSubSupPr>
                            <m:ctrlPr>
                              <a:rPr lang="en-SG" b="0" i="1" smtClean="0">
                                <a:latin typeface="Cambria Math" panose="02040503050406030204" pitchFamily="18" charset="0"/>
                              </a:rPr>
                            </m:ctrlPr>
                          </m:sSubSupPr>
                          <m:e>
                            <m:d>
                              <m:dPr>
                                <m:begChr m:val="{"/>
                                <m:endChr m:val="}"/>
                                <m:ctrlPr>
                                  <a:rPr lang="en-SG" b="0" i="1" smtClean="0">
                                    <a:latin typeface="Cambria Math" panose="02040503050406030204" pitchFamily="18" charset="0"/>
                                  </a:rPr>
                                </m:ctrlPr>
                              </m:dPr>
                              <m:e>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𝑖</m:t>
                                    </m:r>
                                  </m:sup>
                                </m:sSup>
                              </m:e>
                            </m:d>
                          </m:e>
                          <m:sub>
                            <m:r>
                              <a:rPr lang="en-SG" b="0" i="1" smtClean="0">
                                <a:latin typeface="Cambria Math" panose="02040503050406030204" pitchFamily="18" charset="0"/>
                              </a:rPr>
                              <m:t>𝑖</m:t>
                            </m:r>
                            <m:r>
                              <a:rPr lang="en-SG" b="0" i="1" smtClean="0">
                                <a:latin typeface="Cambria Math" panose="02040503050406030204" pitchFamily="18" charset="0"/>
                              </a:rPr>
                              <m:t>=1</m:t>
                            </m:r>
                          </m:sub>
                          <m:sup>
                            <m:r>
                              <a:rPr lang="en-SG" b="0" i="1" smtClean="0">
                                <a:latin typeface="Cambria Math" panose="02040503050406030204" pitchFamily="18" charset="0"/>
                              </a:rPr>
                              <m:t>𝑁</m:t>
                            </m:r>
                          </m:sup>
                        </m:sSubSup>
                        <m:r>
                          <a:rPr lang="en-SG" b="0" i="1" smtClean="0">
                            <a:latin typeface="Cambria Math" panose="02040503050406030204" pitchFamily="18" charset="0"/>
                          </a:rPr>
                          <m:t>, </m:t>
                        </m:r>
                        <m:r>
                          <a:rPr lang="en-SG" b="0" i="1" smtClean="0">
                            <a:latin typeface="Cambria Math" panose="02040503050406030204" pitchFamily="18" charset="0"/>
                          </a:rPr>
                          <m:t>𝜃</m:t>
                        </m:r>
                      </m:e>
                    </m:d>
                    <m:r>
                      <a:rPr lang="en-SG" b="0" i="1" smtClean="0">
                        <a:latin typeface="Cambria Math" panose="02040503050406030204" pitchFamily="18" charset="0"/>
                      </a:rPr>
                      <m:t>=</m:t>
                    </m:r>
                    <m:nary>
                      <m:naryPr>
                        <m:chr m:val="∑"/>
                        <m:ctrlPr>
                          <a:rPr lang="en-SG" b="0" i="1" smtClean="0">
                            <a:latin typeface="Cambria Math" panose="02040503050406030204" pitchFamily="18" charset="0"/>
                          </a:rPr>
                        </m:ctrlPr>
                      </m:naryPr>
                      <m:sub>
                        <m:r>
                          <a:rPr lang="en-SG" b="0" i="1" smtClean="0">
                            <a:latin typeface="Cambria Math" panose="02040503050406030204" pitchFamily="18" charset="0"/>
                          </a:rPr>
                          <m:t>𝑖</m:t>
                        </m:r>
                        <m:r>
                          <a:rPr lang="en-SG" b="0" i="1" smtClean="0">
                            <a:latin typeface="Cambria Math" panose="02040503050406030204" pitchFamily="18" charset="0"/>
                          </a:rPr>
                          <m:t>=1</m:t>
                        </m:r>
                      </m:sub>
                      <m:sup>
                        <m:r>
                          <a:rPr lang="en-SG" b="0" i="1" smtClean="0">
                            <a:latin typeface="Cambria Math" panose="02040503050406030204" pitchFamily="18" charset="0"/>
                          </a:rPr>
                          <m:t>𝑁</m:t>
                        </m:r>
                      </m:sup>
                      <m:e>
                        <m:func>
                          <m:funcPr>
                            <m:ctrlPr>
                              <a:rPr lang="en-SG" b="0" i="1" smtClean="0">
                                <a:latin typeface="Cambria Math" panose="02040503050406030204" pitchFamily="18" charset="0"/>
                              </a:rPr>
                            </m:ctrlPr>
                          </m:funcPr>
                          <m:fName>
                            <m:r>
                              <m:rPr>
                                <m:sty m:val="p"/>
                              </m:rPr>
                              <a:rPr lang="en-SG" b="0" i="0" smtClean="0">
                                <a:latin typeface="Cambria Math" panose="02040503050406030204" pitchFamily="18" charset="0"/>
                              </a:rPr>
                              <m:t>log</m:t>
                            </m:r>
                          </m:fName>
                          <m:e>
                            <m:sSub>
                              <m:sSubPr>
                                <m:ctrlPr>
                                  <a:rPr lang="en-SG" b="0" i="1" smtClean="0">
                                    <a:latin typeface="Cambria Math" panose="02040503050406030204" pitchFamily="18" charset="0"/>
                                  </a:rPr>
                                </m:ctrlPr>
                              </m:sSubPr>
                              <m:e>
                                <m:r>
                                  <a:rPr lang="en-SG" b="0" i="1" smtClean="0">
                                    <a:latin typeface="Cambria Math" panose="02040503050406030204" pitchFamily="18" charset="0"/>
                                  </a:rPr>
                                  <m:t>𝑝</m:t>
                                </m:r>
                              </m:e>
                              <m:sub>
                                <m:r>
                                  <a:rPr lang="en-SG" b="0" i="1" smtClean="0">
                                    <a:latin typeface="Cambria Math" panose="02040503050406030204" pitchFamily="18" charset="0"/>
                                  </a:rPr>
                                  <m:t>𝜃</m:t>
                                </m:r>
                              </m:sub>
                            </m:sSub>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𝑖</m:t>
                                </m:r>
                              </m:sup>
                            </m:sSup>
                            <m:r>
                              <a:rPr lang="en-SG" b="0" i="1" smtClean="0">
                                <a:latin typeface="Cambria Math" panose="02040503050406030204" pitchFamily="18" charset="0"/>
                              </a:rPr>
                              <m:t>)</m:t>
                            </m:r>
                          </m:e>
                        </m:func>
                      </m:e>
                    </m:nary>
                  </m:oMath>
                </a14:m>
                <a:r>
                  <a:rPr lang="en-SG" i="1" dirty="0"/>
                  <a:t>.</a:t>
                </a:r>
              </a:p>
              <a:p>
                <a:pPr lvl="1"/>
                <a:r>
                  <a:rPr lang="en-SG" dirty="0"/>
                  <a:t>One way to express this function is as the marginal likelihood of </a:t>
                </a:r>
                <a14:m>
                  <m:oMath xmlns:m="http://schemas.openxmlformats.org/officeDocument/2006/math">
                    <m:r>
                      <a:rPr lang="en-SG" b="0" i="1" smtClean="0">
                        <a:latin typeface="Cambria Math" panose="02040503050406030204" pitchFamily="18" charset="0"/>
                      </a:rPr>
                      <m:t>𝑥</m:t>
                    </m:r>
                  </m:oMath>
                </a14:m>
                <a:r>
                  <a:rPr lang="en-SG" dirty="0"/>
                  <a:t>, marginalizing over all unobserved latent variables </a:t>
                </a:r>
                <a14:m>
                  <m:oMath xmlns:m="http://schemas.openxmlformats.org/officeDocument/2006/math">
                    <m:r>
                      <a:rPr lang="en-SG" b="0" i="1" smtClean="0">
                        <a:latin typeface="Cambria Math" panose="02040503050406030204" pitchFamily="18" charset="0"/>
                      </a:rPr>
                      <m:t>𝑧</m:t>
                    </m:r>
                  </m:oMath>
                </a14:m>
                <a:r>
                  <a:rPr lang="en-SG" dirty="0"/>
                  <a:t>:</a:t>
                </a:r>
              </a:p>
              <a:p>
                <a:pPr lvl="1"/>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𝑝</m:t>
                        </m:r>
                      </m:e>
                      <m:sub>
                        <m:r>
                          <a:rPr lang="en-SG" b="0" i="1" smtClean="0">
                            <a:latin typeface="Cambria Math" panose="02040503050406030204" pitchFamily="18" charset="0"/>
                          </a:rPr>
                          <m:t>𝜃</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𝑥</m:t>
                        </m:r>
                      </m:e>
                    </m:d>
                    <m:r>
                      <a:rPr lang="en-SG" b="0" i="1" smtClean="0">
                        <a:latin typeface="Cambria Math" panose="02040503050406030204" pitchFamily="18" charset="0"/>
                      </a:rPr>
                      <m:t>=</m:t>
                    </m:r>
                    <m:nary>
                      <m:naryPr>
                        <m:supHide m:val="on"/>
                        <m:ctrlPr>
                          <a:rPr lang="en-SG" b="0" i="1" smtClean="0">
                            <a:latin typeface="Cambria Math" panose="02040503050406030204" pitchFamily="18" charset="0"/>
                          </a:rPr>
                        </m:ctrlPr>
                      </m:naryPr>
                      <m:sub>
                        <m:r>
                          <a:rPr lang="en-SG" b="0" i="1" smtClean="0">
                            <a:latin typeface="Cambria Math" panose="02040503050406030204" pitchFamily="18" charset="0"/>
                          </a:rPr>
                          <m:t>𝑧</m:t>
                        </m:r>
                      </m:sub>
                      <m:sup/>
                      <m:e>
                        <m:sSub>
                          <m:sSubPr>
                            <m:ctrlPr>
                              <a:rPr lang="en-SG" b="0" i="1" smtClean="0">
                                <a:latin typeface="Cambria Math" panose="02040503050406030204" pitchFamily="18" charset="0"/>
                              </a:rPr>
                            </m:ctrlPr>
                          </m:sSubPr>
                          <m:e>
                            <m:r>
                              <a:rPr lang="en-SG" b="0" i="1" smtClean="0">
                                <a:latin typeface="Cambria Math" panose="02040503050406030204" pitchFamily="18" charset="0"/>
                              </a:rPr>
                              <m:t>𝑝</m:t>
                            </m:r>
                          </m:e>
                          <m:sub>
                            <m:r>
                              <a:rPr lang="en-SG" b="0" i="1" smtClean="0">
                                <a:latin typeface="Cambria Math" panose="02040503050406030204" pitchFamily="18" charset="0"/>
                              </a:rPr>
                              <m:t>𝜃</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𝑥</m:t>
                            </m:r>
                          </m:e>
                          <m:e>
                            <m:r>
                              <a:rPr lang="en-SG" b="0" i="1" smtClean="0">
                                <a:latin typeface="Cambria Math" panose="02040503050406030204" pitchFamily="18" charset="0"/>
                              </a:rPr>
                              <m:t>𝑧</m:t>
                            </m:r>
                          </m:e>
                        </m:d>
                        <m:sSub>
                          <m:sSubPr>
                            <m:ctrlPr>
                              <a:rPr lang="en-SG" b="0" i="1" smtClean="0">
                                <a:latin typeface="Cambria Math" panose="02040503050406030204" pitchFamily="18" charset="0"/>
                              </a:rPr>
                            </m:ctrlPr>
                          </m:sSubPr>
                          <m:e>
                            <m:r>
                              <a:rPr lang="en-SG" b="0" i="1" smtClean="0">
                                <a:latin typeface="Cambria Math" panose="02040503050406030204" pitchFamily="18" charset="0"/>
                              </a:rPr>
                              <m:t>𝑝</m:t>
                            </m:r>
                          </m:e>
                          <m:sub>
                            <m:r>
                              <a:rPr lang="en-SG" b="0" i="1" smtClean="0">
                                <a:latin typeface="Cambria Math" panose="02040503050406030204" pitchFamily="18" charset="0"/>
                              </a:rPr>
                              <m:t>𝑧</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𝑧</m:t>
                            </m:r>
                          </m:e>
                        </m:d>
                        <m:r>
                          <a:rPr lang="en-SG" b="0" i="1" smtClean="0">
                            <a:latin typeface="Cambria Math" panose="02040503050406030204" pitchFamily="18" charset="0"/>
                          </a:rPr>
                          <m:t>𝑑𝑧</m:t>
                        </m:r>
                      </m:e>
                    </m:nary>
                  </m:oMath>
                </a14:m>
                <a:r>
                  <a:rPr lang="en-SG" dirty="0"/>
                  <a:t> – reduce to learning the conditional distribution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𝑝</m:t>
                        </m:r>
                      </m:e>
                      <m:sub>
                        <m:r>
                          <a:rPr lang="en-SG" b="0" i="1" smtClean="0">
                            <a:latin typeface="Cambria Math" panose="02040503050406030204" pitchFamily="18" charset="0"/>
                          </a:rPr>
                          <m:t>𝜃</m:t>
                        </m:r>
                      </m:sub>
                    </m:sSub>
                    <m:r>
                      <a:rPr lang="en-SG" b="0" i="1" smtClean="0">
                        <a:latin typeface="Cambria Math" panose="02040503050406030204" pitchFamily="18" charset="0"/>
                      </a:rPr>
                      <m:t>(</m:t>
                    </m:r>
                    <m:r>
                      <a:rPr lang="en-SG" b="0" i="1" smtClean="0">
                        <a:latin typeface="Cambria Math" panose="02040503050406030204" pitchFamily="18" charset="0"/>
                      </a:rPr>
                      <m:t>𝑋</m:t>
                    </m:r>
                    <m:r>
                      <a:rPr lang="en-SG" b="0" i="1" smtClean="0">
                        <a:latin typeface="Cambria Math" panose="02040503050406030204" pitchFamily="18" charset="0"/>
                      </a:rPr>
                      <m:t>|</m:t>
                    </m:r>
                    <m:r>
                      <a:rPr lang="en-SG" b="0" i="1" smtClean="0">
                        <a:latin typeface="Cambria Math" panose="02040503050406030204" pitchFamily="18" charset="0"/>
                      </a:rPr>
                      <m:t>𝑧</m:t>
                    </m:r>
                    <m:r>
                      <a:rPr lang="en-SG" b="0" i="1" smtClean="0">
                        <a:latin typeface="Cambria Math" panose="02040503050406030204" pitchFamily="18" charset="0"/>
                      </a:rPr>
                      <m:t>)</m:t>
                    </m:r>
                  </m:oMath>
                </a14:m>
                <a:r>
                  <a:rPr lang="en-SG" dirty="0"/>
                  <a:t> given we know the distribution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𝑝</m:t>
                        </m:r>
                      </m:e>
                      <m:sub>
                        <m:r>
                          <a:rPr lang="en-SG" b="0" i="1" smtClean="0">
                            <a:latin typeface="Cambria Math" panose="02040503050406030204" pitchFamily="18" charset="0"/>
                          </a:rPr>
                          <m:t>𝑧</m:t>
                        </m:r>
                      </m:sub>
                    </m:sSub>
                    <m:r>
                      <a:rPr lang="en-SG" b="0" i="1" smtClean="0">
                        <a:latin typeface="Cambria Math" panose="02040503050406030204" pitchFamily="18" charset="0"/>
                      </a:rPr>
                      <m:t>(</m:t>
                    </m:r>
                    <m:r>
                      <a:rPr lang="en-SG" b="0" i="1" smtClean="0">
                        <a:latin typeface="Cambria Math" panose="02040503050406030204" pitchFamily="18" charset="0"/>
                      </a:rPr>
                      <m:t>𝑧</m:t>
                    </m:r>
                    <m:r>
                      <a:rPr lang="en-SG" b="0" i="1" smtClean="0">
                        <a:latin typeface="Cambria Math" panose="02040503050406030204" pitchFamily="18" charset="0"/>
                      </a:rPr>
                      <m:t>)</m:t>
                    </m:r>
                  </m:oMath>
                </a14:m>
                <a:r>
                  <a:rPr lang="en-SG" dirty="0"/>
                  <a:t>.</a:t>
                </a:r>
              </a:p>
            </p:txBody>
          </p:sp>
        </mc:Choice>
        <mc:Fallback xmlns="">
          <p:sp>
            <p:nvSpPr>
              <p:cNvPr id="3" name="Content Placeholder 2">
                <a:extLst>
                  <a:ext uri="{FF2B5EF4-FFF2-40B4-BE49-F238E27FC236}">
                    <a16:creationId xmlns:a16="http://schemas.microsoft.com/office/drawing/2014/main" id="{246E3D0E-68AB-B4BD-C96F-C1FE99ABF20E}"/>
                  </a:ext>
                </a:extLst>
              </p:cNvPr>
              <p:cNvSpPr>
                <a:spLocks noGrp="1" noRot="1" noChangeAspect="1" noMove="1" noResize="1" noEditPoints="1" noAdjustHandles="1" noChangeArrowheads="1" noChangeShapeType="1" noTextEdit="1"/>
              </p:cNvSpPr>
              <p:nvPr>
                <p:ph idx="1"/>
              </p:nvPr>
            </p:nvSpPr>
            <p:spPr>
              <a:blipFill>
                <a:blip r:embed="rId2"/>
                <a:stretch>
                  <a:fillRect t="-1269"/>
                </a:stretch>
              </a:blipFill>
            </p:spPr>
            <p:txBody>
              <a:bodyPr/>
              <a:lstStyle/>
              <a:p>
                <a:r>
                  <a:rPr lang="en-SG">
                    <a:noFill/>
                  </a:rPr>
                  <a:t> </a:t>
                </a:r>
              </a:p>
            </p:txBody>
          </p:sp>
        </mc:Fallback>
      </mc:AlternateContent>
      <p:sp>
        <p:nvSpPr>
          <p:cNvPr id="4" name="Rectangle 3">
            <a:extLst>
              <a:ext uri="{FF2B5EF4-FFF2-40B4-BE49-F238E27FC236}">
                <a16:creationId xmlns:a16="http://schemas.microsoft.com/office/drawing/2014/main" id="{11472A53-FB70-229A-12EA-554A8FBB0F7D}"/>
              </a:ext>
            </a:extLst>
          </p:cNvPr>
          <p:cNvSpPr/>
          <p:nvPr/>
        </p:nvSpPr>
        <p:spPr>
          <a:xfrm>
            <a:off x="4767943" y="2950029"/>
            <a:ext cx="1001485" cy="478971"/>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2000" dirty="0">
              <a:solidFill>
                <a:srgbClr val="004282"/>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8E3C035-66F8-EE44-DF91-547868F22261}"/>
              </a:ext>
            </a:extLst>
          </p:cNvPr>
          <p:cNvSpPr txBox="1"/>
          <p:nvPr/>
        </p:nvSpPr>
        <p:spPr>
          <a:xfrm>
            <a:off x="6564088" y="2950029"/>
            <a:ext cx="2079172" cy="478971"/>
          </a:xfrm>
          <a:prstGeom prst="rect">
            <a:avLst/>
          </a:prstGeom>
          <a:noFill/>
          <a:ln w="19050">
            <a:solidFill>
              <a:schemeClr val="accent2">
                <a:lumMod val="75000"/>
              </a:schemeClr>
            </a:solidFill>
          </a:ln>
        </p:spPr>
        <p:txBody>
          <a:bodyPr wrap="square" rtlCol="0" anchor="ctr" anchorCtr="0">
            <a:noAutofit/>
          </a:bodyPr>
          <a:lstStyle/>
          <a:p>
            <a:pPr algn="l"/>
            <a:r>
              <a:rPr kumimoji="0" lang="en-SG" sz="2800" b="0" i="0" u="none" strike="noStrike" kern="1200" cap="none" spc="0" normalizeH="0" baseline="0" noProof="0">
                <a:ln>
                  <a:noFill/>
                </a:ln>
                <a:solidFill>
                  <a:srgbClr val="004282"/>
                </a:solidFill>
                <a:effectLst/>
                <a:uLnTx/>
                <a:uFillTx/>
                <a:latin typeface="Arial" panose="020B0604020202020204" pitchFamily="34" charset="0"/>
                <a:cs typeface="Arial" panose="020B0604020202020204" pitchFamily="34" charset="0"/>
              </a:rPr>
              <a:t>To compute</a:t>
            </a:r>
            <a:endParaRPr kumimoji="0" lang="en-SG" sz="28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endParaRPr>
          </a:p>
        </p:txBody>
      </p:sp>
      <p:cxnSp>
        <p:nvCxnSpPr>
          <p:cNvPr id="7" name="Straight Arrow Connector 6">
            <a:extLst>
              <a:ext uri="{FF2B5EF4-FFF2-40B4-BE49-F238E27FC236}">
                <a16:creationId xmlns:a16="http://schemas.microsoft.com/office/drawing/2014/main" id="{4927F243-2D1E-86A6-E8F4-43AE4ABDBEB3}"/>
              </a:ext>
            </a:extLst>
          </p:cNvPr>
          <p:cNvCxnSpPr>
            <a:cxnSpLocks/>
            <a:stCxn id="5" idx="1"/>
            <a:endCxn id="4" idx="3"/>
          </p:cNvCxnSpPr>
          <p:nvPr/>
        </p:nvCxnSpPr>
        <p:spPr>
          <a:xfrm flipH="1">
            <a:off x="5769428" y="3189515"/>
            <a:ext cx="794660" cy="0"/>
          </a:xfrm>
          <a:prstGeom prst="straightConnector1">
            <a:avLst/>
          </a:prstGeom>
          <a:ln w="57150">
            <a:solidFill>
              <a:srgbClr val="00428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78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B97E4-C686-B755-5731-655DDD2A1DCF}"/>
              </a:ext>
            </a:extLst>
          </p:cNvPr>
          <p:cNvSpPr>
            <a:spLocks noGrp="1"/>
          </p:cNvSpPr>
          <p:nvPr>
            <p:ph type="title"/>
          </p:nvPr>
        </p:nvSpPr>
        <p:spPr/>
        <p:txBody>
          <a:bodyPr/>
          <a:lstStyle/>
          <a:p>
            <a:r>
              <a:rPr lang="en-SG" sz="3200"/>
              <a:t>Generative Modelling v.s. Representation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5810C1-35A8-3691-306A-D4FB286059D7}"/>
                  </a:ext>
                </a:extLst>
              </p:cNvPr>
              <p:cNvSpPr>
                <a:spLocks noGrp="1"/>
              </p:cNvSpPr>
              <p:nvPr>
                <p:ph idx="1"/>
              </p:nvPr>
            </p:nvSpPr>
            <p:spPr>
              <a:xfrm>
                <a:off x="838199" y="1773517"/>
                <a:ext cx="4511749" cy="4571720"/>
              </a:xfrm>
            </p:spPr>
            <p:txBody>
              <a:bodyPr anchor="t"/>
              <a:lstStyle/>
              <a:p>
                <a:r>
                  <a:rPr lang="en-SG" sz="2400"/>
                  <a:t>Compare / connect generative modelling and representation learning from the distribution perspectives:</a:t>
                </a:r>
              </a:p>
              <a:p>
                <a:r>
                  <a:rPr lang="en-SG" sz="2400"/>
                  <a:t>Define the “latent space” as a “representation space”.</a:t>
                </a:r>
              </a:p>
              <a:p>
                <a14:m>
                  <m:oMath xmlns:m="http://schemas.openxmlformats.org/officeDocument/2006/math">
                    <m:r>
                      <a:rPr lang="en-SG" sz="2400" b="0" i="1" smtClean="0">
                        <a:latin typeface="Cambria Math" panose="02040503050406030204" pitchFamily="18" charset="0"/>
                      </a:rPr>
                      <m:t>𝑥</m:t>
                    </m:r>
                    <m:r>
                      <a:rPr lang="en-SG" sz="2400" b="0" i="1" smtClean="0">
                        <a:latin typeface="Cambria Math" panose="02040503050406030204" pitchFamily="18" charset="0"/>
                      </a:rPr>
                      <m:t>~</m:t>
                    </m:r>
                    <m:sSub>
                      <m:sSubPr>
                        <m:ctrlPr>
                          <a:rPr lang="en-SG" sz="2400" b="0" i="1" smtClean="0">
                            <a:latin typeface="Cambria Math" panose="02040503050406030204" pitchFamily="18" charset="0"/>
                          </a:rPr>
                        </m:ctrlPr>
                      </m:sSubPr>
                      <m:e>
                        <m:r>
                          <a:rPr lang="en-SG" sz="2400" b="0" i="1" smtClean="0">
                            <a:latin typeface="Cambria Math" panose="02040503050406030204" pitchFamily="18" charset="0"/>
                          </a:rPr>
                          <m:t>𝑝</m:t>
                        </m:r>
                      </m:e>
                      <m:sub>
                        <m:r>
                          <a:rPr lang="en-SG" sz="2400" b="0" i="1" smtClean="0">
                            <a:latin typeface="Cambria Math" panose="02040503050406030204" pitchFamily="18" charset="0"/>
                          </a:rPr>
                          <m:t>𝑑𝑎𝑡𝑎</m:t>
                        </m:r>
                      </m:sub>
                    </m:sSub>
                    <m:r>
                      <a:rPr lang="en-SG" sz="2400" b="0" i="1" smtClean="0">
                        <a:latin typeface="Cambria Math" panose="02040503050406030204" pitchFamily="18" charset="0"/>
                      </a:rPr>
                      <m:t>,  </m:t>
                    </m:r>
                    <m:r>
                      <a:rPr lang="en-SG" sz="2400" b="0" i="1" smtClean="0">
                        <a:latin typeface="Cambria Math" panose="02040503050406030204" pitchFamily="18" charset="0"/>
                      </a:rPr>
                      <m:t>𝑧</m:t>
                    </m:r>
                    <m:r>
                      <a:rPr lang="en-SG" sz="2400" b="0" i="1" smtClean="0">
                        <a:latin typeface="Cambria Math" panose="02040503050406030204" pitchFamily="18" charset="0"/>
                      </a:rPr>
                      <m:t>=</m:t>
                    </m:r>
                    <m:r>
                      <a:rPr lang="en-SG" sz="2400" b="0" i="1" smtClean="0">
                        <a:latin typeface="Cambria Math" panose="02040503050406030204" pitchFamily="18" charset="0"/>
                      </a:rPr>
                      <m:t>𝑓</m:t>
                    </m:r>
                    <m:r>
                      <a:rPr lang="en-SG" sz="2400" b="0" i="1" smtClean="0">
                        <a:latin typeface="Cambria Math" panose="02040503050406030204" pitchFamily="18" charset="0"/>
                      </a:rPr>
                      <m:t>(</m:t>
                    </m:r>
                    <m:r>
                      <a:rPr lang="en-SG" sz="2400" b="0" i="1" smtClean="0">
                        <a:latin typeface="Cambria Math" panose="02040503050406030204" pitchFamily="18" charset="0"/>
                      </a:rPr>
                      <m:t>𝑥</m:t>
                    </m:r>
                    <m:r>
                      <a:rPr lang="en-SG" sz="2400" b="0" i="1" smtClean="0">
                        <a:latin typeface="Cambria Math" panose="02040503050406030204" pitchFamily="18" charset="0"/>
                      </a:rPr>
                      <m:t>)</m:t>
                    </m:r>
                  </m:oMath>
                </a14:m>
                <a:r>
                  <a:rPr lang="en-SG" sz="2400"/>
                  <a:t>;</a:t>
                </a:r>
              </a:p>
              <a:p>
                <a14:m>
                  <m:oMath xmlns:m="http://schemas.openxmlformats.org/officeDocument/2006/math">
                    <m:r>
                      <a:rPr lang="en-SG" sz="2400" b="0" i="1" smtClean="0">
                        <a:latin typeface="Cambria Math" panose="02040503050406030204" pitchFamily="18" charset="0"/>
                      </a:rPr>
                      <m:t>𝑧</m:t>
                    </m:r>
                    <m:r>
                      <a:rPr lang="en-SG" sz="2400" b="0" i="1" smtClean="0">
                        <a:latin typeface="Cambria Math" panose="02040503050406030204" pitchFamily="18" charset="0"/>
                      </a:rPr>
                      <m:t>~</m:t>
                    </m:r>
                    <m:sSub>
                      <m:sSubPr>
                        <m:ctrlPr>
                          <a:rPr lang="en-SG" sz="2400" b="0" i="1" smtClean="0">
                            <a:latin typeface="Cambria Math" panose="02040503050406030204" pitchFamily="18" charset="0"/>
                          </a:rPr>
                        </m:ctrlPr>
                      </m:sSubPr>
                      <m:e>
                        <m:r>
                          <a:rPr lang="en-SG" sz="2400" b="0" i="1" smtClean="0">
                            <a:latin typeface="Cambria Math" panose="02040503050406030204" pitchFamily="18" charset="0"/>
                          </a:rPr>
                          <m:t>𝑝</m:t>
                        </m:r>
                      </m:e>
                      <m:sub>
                        <m:r>
                          <a:rPr lang="en-SG" sz="2400" b="0" i="1" smtClean="0">
                            <a:latin typeface="Cambria Math" panose="02040503050406030204" pitchFamily="18" charset="0"/>
                          </a:rPr>
                          <m:t>𝑧</m:t>
                        </m:r>
                      </m:sub>
                    </m:sSub>
                    <m:r>
                      <a:rPr lang="en-SG" sz="2400" b="0" i="1" smtClean="0">
                        <a:latin typeface="Cambria Math" panose="02040503050406030204" pitchFamily="18" charset="0"/>
                      </a:rPr>
                      <m:t>,   </m:t>
                    </m:r>
                    <m:r>
                      <a:rPr lang="en-SG" sz="2400" b="0" i="1" smtClean="0">
                        <a:latin typeface="Cambria Math" panose="02040503050406030204" pitchFamily="18" charset="0"/>
                      </a:rPr>
                      <m:t>𝑥</m:t>
                    </m:r>
                    <m:r>
                      <a:rPr lang="en-SG" sz="2400" b="0" i="1" smtClean="0">
                        <a:latin typeface="Cambria Math" panose="02040503050406030204" pitchFamily="18" charset="0"/>
                      </a:rPr>
                      <m:t>=</m:t>
                    </m:r>
                    <m:r>
                      <a:rPr lang="en-SG" sz="2400" b="0" i="1" smtClean="0">
                        <a:latin typeface="Cambria Math" panose="02040503050406030204" pitchFamily="18" charset="0"/>
                      </a:rPr>
                      <m:t>𝑔</m:t>
                    </m:r>
                    <m:r>
                      <a:rPr lang="en-SG" sz="2400" b="0" i="1" smtClean="0">
                        <a:latin typeface="Cambria Math" panose="02040503050406030204" pitchFamily="18" charset="0"/>
                      </a:rPr>
                      <m:t>(</m:t>
                    </m:r>
                    <m:r>
                      <a:rPr lang="en-SG" sz="2400" b="0" i="1" smtClean="0">
                        <a:latin typeface="Cambria Math" panose="02040503050406030204" pitchFamily="18" charset="0"/>
                      </a:rPr>
                      <m:t>𝑧</m:t>
                    </m:r>
                    <m:r>
                      <a:rPr lang="en-SG" sz="2400" b="0" i="1" smtClean="0">
                        <a:latin typeface="Cambria Math" panose="02040503050406030204" pitchFamily="18" charset="0"/>
                      </a:rPr>
                      <m:t>)</m:t>
                    </m:r>
                  </m:oMath>
                </a14:m>
                <a:r>
                  <a:rPr lang="en-SG" sz="2400"/>
                  <a:t>;</a:t>
                </a:r>
              </a:p>
              <a:p>
                <a:r>
                  <a:rPr lang="en-SG" sz="2400"/>
                  <a:t>Observe: what structure can you </a:t>
                </a:r>
                <a:r>
                  <a:rPr lang="en-US" altLang="zh-CN" sz="2400"/>
                  <a:t>associate with?</a:t>
                </a:r>
                <a:endParaRPr lang="en-SG" sz="2400"/>
              </a:p>
            </p:txBody>
          </p:sp>
        </mc:Choice>
        <mc:Fallback xmlns="">
          <p:sp>
            <p:nvSpPr>
              <p:cNvPr id="3" name="Content Placeholder 2">
                <a:extLst>
                  <a:ext uri="{FF2B5EF4-FFF2-40B4-BE49-F238E27FC236}">
                    <a16:creationId xmlns:a16="http://schemas.microsoft.com/office/drawing/2014/main" id="{605810C1-35A8-3691-306A-D4FB286059D7}"/>
                  </a:ext>
                </a:extLst>
              </p:cNvPr>
              <p:cNvSpPr>
                <a:spLocks noGrp="1" noRot="1" noChangeAspect="1" noMove="1" noResize="1" noEditPoints="1" noAdjustHandles="1" noChangeArrowheads="1" noChangeShapeType="1" noTextEdit="1"/>
              </p:cNvSpPr>
              <p:nvPr>
                <p:ph idx="1"/>
              </p:nvPr>
            </p:nvSpPr>
            <p:spPr>
              <a:xfrm>
                <a:off x="838199" y="1773517"/>
                <a:ext cx="4511749" cy="4571720"/>
              </a:xfrm>
              <a:blipFill>
                <a:blip r:embed="rId2"/>
                <a:stretch>
                  <a:fillRect t="-933" r="-3374"/>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5AA69276-E390-6DEF-0DE5-D93CE9A36A05}"/>
              </a:ext>
            </a:extLst>
          </p:cNvPr>
          <p:cNvPicPr>
            <a:picLocks noChangeAspect="1"/>
          </p:cNvPicPr>
          <p:nvPr/>
        </p:nvPicPr>
        <p:blipFill>
          <a:blip r:embed="rId3"/>
          <a:stretch>
            <a:fillRect/>
          </a:stretch>
        </p:blipFill>
        <p:spPr>
          <a:xfrm>
            <a:off x="5349949" y="1773517"/>
            <a:ext cx="6471684" cy="4341254"/>
          </a:xfrm>
          <a:prstGeom prst="rect">
            <a:avLst/>
          </a:prstGeom>
        </p:spPr>
      </p:pic>
    </p:spTree>
    <p:extLst>
      <p:ext uri="{BB962C8B-B14F-4D97-AF65-F5344CB8AC3E}">
        <p14:creationId xmlns:p14="http://schemas.microsoft.com/office/powerpoint/2010/main" val="39214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F63C-8F63-1859-2F0F-87D2F4BB55E2}"/>
              </a:ext>
            </a:extLst>
          </p:cNvPr>
          <p:cNvSpPr>
            <a:spLocks noGrp="1"/>
          </p:cNvSpPr>
          <p:nvPr>
            <p:ph type="title"/>
          </p:nvPr>
        </p:nvSpPr>
        <p:spPr/>
        <p:txBody>
          <a:bodyPr/>
          <a:lstStyle/>
          <a:p>
            <a:r>
              <a:rPr lang="en-SG" dirty="0"/>
              <a:t>Generative Modelling </a:t>
            </a:r>
            <a:r>
              <a:rPr lang="en-SG"/>
              <a:t>with Autoencoder (AE)</a:t>
            </a:r>
            <a:endParaRPr lang="en-SG" dirty="0"/>
          </a:p>
        </p:txBody>
      </p:sp>
      <p:sp>
        <p:nvSpPr>
          <p:cNvPr id="3" name="Content Placeholder 2">
            <a:extLst>
              <a:ext uri="{FF2B5EF4-FFF2-40B4-BE49-F238E27FC236}">
                <a16:creationId xmlns:a16="http://schemas.microsoft.com/office/drawing/2014/main" id="{9AAD0C00-BE8F-6DF9-194B-1DF96B19C0D4}"/>
              </a:ext>
            </a:extLst>
          </p:cNvPr>
          <p:cNvSpPr>
            <a:spLocks noGrp="1"/>
          </p:cNvSpPr>
          <p:nvPr>
            <p:ph idx="1"/>
          </p:nvPr>
        </p:nvSpPr>
        <p:spPr>
          <a:xfrm>
            <a:off x="838200" y="1543052"/>
            <a:ext cx="10515600" cy="1497237"/>
          </a:xfrm>
        </p:spPr>
        <p:txBody>
          <a:bodyPr/>
          <a:lstStyle/>
          <a:p>
            <a:r>
              <a:rPr lang="en-SG" dirty="0"/>
              <a:t>Autoencoder: </a:t>
            </a:r>
            <a:r>
              <a:rPr lang="en-US" dirty="0"/>
              <a:t>models that learn an embedding that can be decoded to reconstruct the input data.</a:t>
            </a:r>
          </a:p>
          <a:p>
            <a:pPr lvl="1"/>
            <a:r>
              <a:rPr lang="en-US" altLang="zh-CN" dirty="0"/>
              <a:t>C</a:t>
            </a:r>
            <a:r>
              <a:rPr lang="en-US" dirty="0"/>
              <a:t>onnection: decoder of an autoencoder similar to a generator.</a:t>
            </a:r>
            <a:endParaRPr lang="en-SG" dirty="0"/>
          </a:p>
        </p:txBody>
      </p:sp>
      <p:pic>
        <p:nvPicPr>
          <p:cNvPr id="5" name="Picture 4">
            <a:extLst>
              <a:ext uri="{FF2B5EF4-FFF2-40B4-BE49-F238E27FC236}">
                <a16:creationId xmlns:a16="http://schemas.microsoft.com/office/drawing/2014/main" id="{3CD1DA19-D049-B8A9-8E03-6D51E983BD89}"/>
              </a:ext>
            </a:extLst>
          </p:cNvPr>
          <p:cNvPicPr>
            <a:picLocks noChangeAspect="1"/>
          </p:cNvPicPr>
          <p:nvPr/>
        </p:nvPicPr>
        <p:blipFill rotWithShape="1">
          <a:blip r:embed="rId3"/>
          <a:srcRect b="1359"/>
          <a:stretch/>
        </p:blipFill>
        <p:spPr>
          <a:xfrm>
            <a:off x="3200400" y="3040289"/>
            <a:ext cx="5791200" cy="3475101"/>
          </a:xfrm>
          <a:prstGeom prst="rect">
            <a:avLst/>
          </a:prstGeom>
        </p:spPr>
      </p:pic>
      <p:pic>
        <p:nvPicPr>
          <p:cNvPr id="6" name="Picture 5">
            <a:extLst>
              <a:ext uri="{FF2B5EF4-FFF2-40B4-BE49-F238E27FC236}">
                <a16:creationId xmlns:a16="http://schemas.microsoft.com/office/drawing/2014/main" id="{2458E3D3-0E30-37EC-4360-348974A874B2}"/>
              </a:ext>
            </a:extLst>
          </p:cNvPr>
          <p:cNvPicPr>
            <a:picLocks noChangeAspect="1"/>
          </p:cNvPicPr>
          <p:nvPr/>
        </p:nvPicPr>
        <p:blipFill rotWithShape="1">
          <a:blip r:embed="rId3"/>
          <a:srcRect b="53565"/>
          <a:stretch/>
        </p:blipFill>
        <p:spPr>
          <a:xfrm>
            <a:off x="3200400" y="3040289"/>
            <a:ext cx="5791200" cy="1635883"/>
          </a:xfrm>
          <a:prstGeom prst="rect">
            <a:avLst/>
          </a:prstGeom>
        </p:spPr>
      </p:pic>
    </p:spTree>
    <p:extLst>
      <p:ext uri="{BB962C8B-B14F-4D97-AF65-F5344CB8AC3E}">
        <p14:creationId xmlns:p14="http://schemas.microsoft.com/office/powerpoint/2010/main" val="138024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E6123-C4C0-614F-5890-7DDF887B570C}"/>
              </a:ext>
            </a:extLst>
          </p:cNvPr>
          <p:cNvSpPr>
            <a:spLocks noGrp="1"/>
          </p:cNvSpPr>
          <p:nvPr>
            <p:ph type="title"/>
          </p:nvPr>
        </p:nvSpPr>
        <p:spPr/>
        <p:txBody>
          <a:bodyPr/>
          <a:lstStyle/>
          <a:p>
            <a:r>
              <a:rPr lang="en-US" altLang="zh-SG" sz="3200"/>
              <a:t>Adapting Autoencoder (AE) </a:t>
            </a:r>
            <a:r>
              <a:rPr lang="en-US" altLang="zh-SG" sz="3200" dirty="0"/>
              <a:t>for Generative Modelling</a:t>
            </a:r>
            <a:endParaRPr lang="zh-SG" altLang="en-US"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24803E-F23E-D810-0103-C9B735AF8195}"/>
                  </a:ext>
                </a:extLst>
              </p:cNvPr>
              <p:cNvSpPr>
                <a:spLocks noGrp="1"/>
              </p:cNvSpPr>
              <p:nvPr>
                <p:ph idx="1"/>
              </p:nvPr>
            </p:nvSpPr>
            <p:spPr>
              <a:xfrm>
                <a:off x="838200" y="1543051"/>
                <a:ext cx="10515600" cy="4614681"/>
              </a:xfrm>
            </p:spPr>
            <p:txBody>
              <a:bodyPr/>
              <a:lstStyle/>
              <a:p>
                <a:r>
                  <a:rPr lang="en-US" altLang="zh-SG" dirty="0"/>
                  <a:t>How do we obtain this latent </a:t>
                </a:r>
                <a14:m>
                  <m:oMath xmlns:m="http://schemas.openxmlformats.org/officeDocument/2006/math">
                    <m:r>
                      <a:rPr lang="en-US" altLang="zh-SG" b="0" i="1" smtClean="0">
                        <a:latin typeface="Cambria Math" panose="02040503050406030204" pitchFamily="18" charset="0"/>
                      </a:rPr>
                      <m:t>𝑧</m:t>
                    </m:r>
                  </m:oMath>
                </a14:m>
                <a:r>
                  <a:rPr lang="zh-SG" altLang="en-US" dirty="0"/>
                  <a:t> </a:t>
                </a:r>
                <a:r>
                  <a:rPr lang="en-US" altLang="zh-SG" dirty="0"/>
                  <a:t>variable?</a:t>
                </a:r>
              </a:p>
              <a:p>
                <a:pPr lvl="1"/>
                <a:r>
                  <a:rPr lang="en-US" altLang="zh-SG" dirty="0"/>
                  <a:t>Goal of generative modeling: make up </a:t>
                </a:r>
                <a:r>
                  <a:rPr lang="en-US" altLang="zh-SG" dirty="0">
                    <a:solidFill>
                      <a:schemeClr val="accent2">
                        <a:lumMod val="75000"/>
                      </a:schemeClr>
                    </a:solidFill>
                  </a:rPr>
                  <a:t>random images </a:t>
                </a:r>
                <a:r>
                  <a:rPr lang="en-US" altLang="zh-SG" dirty="0"/>
                  <a:t>from scratch.</a:t>
                </a:r>
              </a:p>
              <a:p>
                <a:pPr lvl="1"/>
                <a:r>
                  <a:rPr lang="en-US" altLang="zh-SG" dirty="0"/>
                  <a:t>Require a distribution from which to sample different </a:t>
                </a:r>
                <a14:m>
                  <m:oMath xmlns:m="http://schemas.openxmlformats.org/officeDocument/2006/math">
                    <m:r>
                      <a:rPr lang="en-US" altLang="zh-SG" i="1" dirty="0" smtClean="0">
                        <a:latin typeface="Cambria Math" panose="02040503050406030204" pitchFamily="18" charset="0"/>
                      </a:rPr>
                      <m:t>𝑧</m:t>
                    </m:r>
                  </m:oMath>
                </a14:m>
                <a:r>
                  <a:rPr lang="en-US" altLang="zh-SG" dirty="0"/>
                  <a:t>, i.e., require </a:t>
                </a:r>
                <a14:m>
                  <m:oMath xmlns:m="http://schemas.openxmlformats.org/officeDocument/2006/math">
                    <m:sSub>
                      <m:sSubPr>
                        <m:ctrlPr>
                          <a:rPr lang="en-US" altLang="zh-SG" i="1" dirty="0" smtClean="0">
                            <a:latin typeface="Cambria Math" panose="02040503050406030204" pitchFamily="18" charset="0"/>
                          </a:rPr>
                        </m:ctrlPr>
                      </m:sSubPr>
                      <m:e>
                        <m:r>
                          <a:rPr lang="en-US" altLang="zh-SG" i="1" dirty="0" smtClean="0">
                            <a:latin typeface="Cambria Math" panose="02040503050406030204" pitchFamily="18" charset="0"/>
                          </a:rPr>
                          <m:t>𝑝</m:t>
                        </m:r>
                      </m:e>
                      <m:sub>
                        <m:r>
                          <a:rPr lang="en-US" altLang="zh-SG" i="1" dirty="0" smtClean="0">
                            <a:latin typeface="Cambria Math" panose="02040503050406030204" pitchFamily="18" charset="0"/>
                          </a:rPr>
                          <m:t>𝑧</m:t>
                        </m:r>
                      </m:sub>
                    </m:sSub>
                  </m:oMath>
                </a14:m>
                <a:r>
                  <a:rPr lang="en-US" altLang="zh-SG" dirty="0"/>
                  <a:t>.</a:t>
                </a:r>
              </a:p>
              <a:p>
                <a:r>
                  <a:rPr lang="en-US" altLang="zh-SG" dirty="0"/>
                  <a:t>Can we perform with Autoencoder directly?</a:t>
                </a:r>
              </a:p>
              <a:p>
                <a:pPr lvl="1"/>
                <a:r>
                  <a:rPr lang="en-US" altLang="zh-SG" dirty="0"/>
                  <a:t>One possibility, after training just sample a random z from a unit Gaussian, and feed it through the decoder?</a:t>
                </a:r>
              </a:p>
              <a:p>
                <a:pPr lvl="1"/>
                <a:r>
                  <a:rPr lang="en-US" altLang="zh-SG" dirty="0"/>
                  <a:t>Problem: sample might be different from what the decoder was trained on, and might not map to a natural looking image. </a:t>
                </a:r>
              </a:p>
              <a:p>
                <a:pPr lvl="1"/>
                <a:r>
                  <a:rPr lang="en-US" altLang="zh-SG" dirty="0"/>
                  <a:t>In short: The latent space of an autoencoder can be </a:t>
                </a:r>
                <a:r>
                  <a:rPr lang="en-US" altLang="zh-SG"/>
                  <a:t>just as complex </a:t>
                </a:r>
                <a:r>
                  <a:rPr lang="en-US" altLang="zh-SG" dirty="0"/>
                  <a:t>as the data space.</a:t>
                </a:r>
                <a:endParaRPr lang="zh-SG" altLang="en-US" dirty="0"/>
              </a:p>
            </p:txBody>
          </p:sp>
        </mc:Choice>
        <mc:Fallback xmlns="">
          <p:sp>
            <p:nvSpPr>
              <p:cNvPr id="3" name="Content Placeholder 2">
                <a:extLst>
                  <a:ext uri="{FF2B5EF4-FFF2-40B4-BE49-F238E27FC236}">
                    <a16:creationId xmlns:a16="http://schemas.microsoft.com/office/drawing/2014/main" id="{4924803E-F23E-D810-0103-C9B735AF8195}"/>
                  </a:ext>
                </a:extLst>
              </p:cNvPr>
              <p:cNvSpPr>
                <a:spLocks noGrp="1" noRot="1" noChangeAspect="1" noMove="1" noResize="1" noEditPoints="1" noAdjustHandles="1" noChangeArrowheads="1" noChangeShapeType="1" noTextEdit="1"/>
              </p:cNvSpPr>
              <p:nvPr>
                <p:ph idx="1"/>
              </p:nvPr>
            </p:nvSpPr>
            <p:spPr>
              <a:xfrm>
                <a:off x="838200" y="1543051"/>
                <a:ext cx="10515600" cy="4614681"/>
              </a:xfrm>
              <a:blipFill>
                <a:blip r:embed="rId3"/>
                <a:stretch>
                  <a:fillRect t="-1321" r="-928"/>
                </a:stretch>
              </a:blipFill>
            </p:spPr>
            <p:txBody>
              <a:bodyPr/>
              <a:lstStyle/>
              <a:p>
                <a:r>
                  <a:rPr lang="zh-SG" altLang="en-US">
                    <a:noFill/>
                  </a:rPr>
                  <a:t> </a:t>
                </a:r>
              </a:p>
            </p:txBody>
          </p:sp>
        </mc:Fallback>
      </mc:AlternateContent>
      <p:pic>
        <p:nvPicPr>
          <p:cNvPr id="5" name="Picture 4">
            <a:extLst>
              <a:ext uri="{FF2B5EF4-FFF2-40B4-BE49-F238E27FC236}">
                <a16:creationId xmlns:a16="http://schemas.microsoft.com/office/drawing/2014/main" id="{A447FE89-B585-6CA6-B223-2C0B462FC6BA}"/>
              </a:ext>
            </a:extLst>
          </p:cNvPr>
          <p:cNvPicPr>
            <a:picLocks noChangeAspect="1"/>
          </p:cNvPicPr>
          <p:nvPr/>
        </p:nvPicPr>
        <p:blipFill>
          <a:blip r:embed="rId4"/>
          <a:stretch>
            <a:fillRect/>
          </a:stretch>
        </p:blipFill>
        <p:spPr>
          <a:xfrm>
            <a:off x="1025247" y="2099286"/>
            <a:ext cx="10141506" cy="3502210"/>
          </a:xfrm>
          <a:prstGeom prst="rect">
            <a:avLst/>
          </a:prstGeom>
        </p:spPr>
      </p:pic>
    </p:spTree>
    <p:extLst>
      <p:ext uri="{BB962C8B-B14F-4D97-AF65-F5344CB8AC3E}">
        <p14:creationId xmlns:p14="http://schemas.microsoft.com/office/powerpoint/2010/main" val="152175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602AF7-53C2-2640-070B-3AFDD46BEBA3}"/>
                  </a:ext>
                </a:extLst>
              </p:cNvPr>
              <p:cNvSpPr>
                <a:spLocks noGrp="1"/>
              </p:cNvSpPr>
              <p:nvPr>
                <p:ph idx="1"/>
              </p:nvPr>
            </p:nvSpPr>
            <p:spPr>
              <a:xfrm>
                <a:off x="838199" y="1543051"/>
                <a:ext cx="6248691" cy="4802186"/>
              </a:xfrm>
            </p:spPr>
            <p:txBody>
              <a:bodyPr/>
              <a:lstStyle/>
              <a:p>
                <a:r>
                  <a:rPr lang="en-US" altLang="zh-CN"/>
                  <a:t>Turn an AE into a generative model:</a:t>
                </a:r>
              </a:p>
              <a:p>
                <a:pPr lvl="1"/>
                <a:r>
                  <a:rPr lang="en-SG"/>
                  <a:t>The variant needs to be sampled from which maximizes data likelihood under a formal probabilistic model.</a:t>
                </a:r>
              </a:p>
              <a:p>
                <a:pPr lvl="1"/>
                <a:r>
                  <a:rPr lang="en-SG"/>
                  <a:t>Variational AutoEncoders (VAEs): modelling the data with a density model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𝑝</m:t>
                        </m:r>
                      </m:e>
                      <m:sub>
                        <m:r>
                          <a:rPr lang="en-SG" b="0" i="1" smtClean="0">
                            <a:latin typeface="Cambria Math" panose="02040503050406030204" pitchFamily="18" charset="0"/>
                          </a:rPr>
                          <m:t>𝜃</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𝑥</m:t>
                        </m:r>
                      </m:e>
                    </m:d>
                  </m:oMath>
                </a14:m>
                <a:r>
                  <a:rPr lang="en-SG"/>
                  <a:t>: </a:t>
                </a:r>
                <a:r>
                  <a:rPr lang="en-SG" b="1">
                    <a:solidFill>
                      <a:schemeClr val="accent2">
                        <a:lumMod val="75000"/>
                      </a:schemeClr>
                    </a:solidFill>
                  </a:rPr>
                  <a:t>mixture of Gaussians</a:t>
                </a:r>
                <a:r>
                  <a:rPr lang="en-SG"/>
                  <a:t>.</a:t>
                </a:r>
              </a:p>
              <a:p>
                <a:pPr lvl="1"/>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𝑝</m:t>
                        </m:r>
                      </m:e>
                      <m:sub>
                        <m:r>
                          <a:rPr lang="en-SG" b="0" i="1" smtClean="0">
                            <a:latin typeface="Cambria Math" panose="02040503050406030204" pitchFamily="18" charset="0"/>
                          </a:rPr>
                          <m:t>𝜃</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𝑥</m:t>
                        </m:r>
                      </m:e>
                    </m:d>
                    <m:r>
                      <a:rPr lang="en-SG" b="0" i="1" smtClean="0">
                        <a:latin typeface="Cambria Math" panose="02040503050406030204" pitchFamily="18" charset="0"/>
                      </a:rPr>
                      <m:t>=</m:t>
                    </m:r>
                    <m:nary>
                      <m:naryPr>
                        <m:chr m:val="∑"/>
                        <m:ctrlPr>
                          <a:rPr lang="en-SG" b="0" i="1" smtClean="0">
                            <a:latin typeface="Cambria Math" panose="02040503050406030204" pitchFamily="18" charset="0"/>
                          </a:rPr>
                        </m:ctrlPr>
                      </m:naryPr>
                      <m:sub>
                        <m:r>
                          <a:rPr lang="en-SG" b="0" i="1" smtClean="0">
                            <a:latin typeface="Cambria Math" panose="02040503050406030204" pitchFamily="18" charset="0"/>
                          </a:rPr>
                          <m:t>𝑖</m:t>
                        </m:r>
                        <m:r>
                          <a:rPr lang="en-SG" b="0" i="1" smtClean="0">
                            <a:latin typeface="Cambria Math" panose="02040503050406030204" pitchFamily="18" charset="0"/>
                          </a:rPr>
                          <m:t>=1</m:t>
                        </m:r>
                      </m:sub>
                      <m:sup>
                        <m:r>
                          <a:rPr lang="en-SG" b="0" i="1" smtClean="0">
                            <a:latin typeface="Cambria Math" panose="02040503050406030204" pitchFamily="18" charset="0"/>
                          </a:rPr>
                          <m:t>𝑘</m:t>
                        </m:r>
                      </m:sup>
                      <m:e>
                        <m:sSub>
                          <m:sSubPr>
                            <m:ctrlPr>
                              <a:rPr lang="en-SG" b="0" i="1" smtClean="0">
                                <a:latin typeface="Cambria Math" panose="02040503050406030204" pitchFamily="18" charset="0"/>
                              </a:rPr>
                            </m:ctrlPr>
                          </m:sSubPr>
                          <m:e>
                            <m:r>
                              <a:rPr lang="en-SG" b="0" i="1" smtClean="0">
                                <a:latin typeface="Cambria Math" panose="02040503050406030204" pitchFamily="18" charset="0"/>
                              </a:rPr>
                              <m:t>𝑤</m:t>
                            </m:r>
                          </m:e>
                          <m:sub>
                            <m:r>
                              <a:rPr lang="en-SG" b="0" i="1" smtClean="0">
                                <a:latin typeface="Cambria Math" panose="02040503050406030204" pitchFamily="18" charset="0"/>
                              </a:rPr>
                              <m:t>𝑖</m:t>
                            </m:r>
                          </m:sub>
                        </m:sSub>
                        <m:r>
                          <a:rPr lang="en-SG" b="0" i="1" smtClean="0">
                            <a:latin typeface="Cambria Math" panose="02040503050406030204" pitchFamily="18" charset="0"/>
                          </a:rPr>
                          <m:t>𝒩</m:t>
                        </m:r>
                        <m:r>
                          <a:rPr lang="en-SG" b="0" i="1" smtClean="0">
                            <a:latin typeface="Cambria Math" panose="02040503050406030204" pitchFamily="18" charset="0"/>
                          </a:rPr>
                          <m:t>(</m:t>
                        </m:r>
                        <m:r>
                          <a:rPr lang="en-SG" b="0" i="1" smtClean="0">
                            <a:latin typeface="Cambria Math" panose="02040503050406030204" pitchFamily="18" charset="0"/>
                          </a:rPr>
                          <m:t>𝑥</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𝜇</m:t>
                            </m:r>
                          </m:e>
                          <m:sub>
                            <m:r>
                              <a:rPr lang="en-SG" b="0" i="1" smtClean="0">
                                <a:latin typeface="Cambria Math" panose="02040503050406030204" pitchFamily="18" charset="0"/>
                              </a:rPr>
                              <m:t>𝑖</m:t>
                            </m:r>
                          </m:sub>
                        </m:sSub>
                        <m:r>
                          <a:rPr lang="en-SG" b="0" i="1" smtClean="0">
                            <a:latin typeface="Cambria Math" panose="02040503050406030204" pitchFamily="18" charset="0"/>
                          </a:rPr>
                          <m:t>, </m:t>
                        </m:r>
                        <m:sSubSup>
                          <m:sSubSupPr>
                            <m:ctrlPr>
                              <a:rPr lang="en-SG" b="0" i="1" smtClean="0">
                                <a:latin typeface="Cambria Math" panose="02040503050406030204" pitchFamily="18" charset="0"/>
                              </a:rPr>
                            </m:ctrlPr>
                          </m:sSubSupPr>
                          <m:e>
                            <m:r>
                              <a:rPr lang="en-SG" b="0" i="1" smtClean="0">
                                <a:latin typeface="Cambria Math" panose="02040503050406030204" pitchFamily="18" charset="0"/>
                              </a:rPr>
                              <m:t>𝜎</m:t>
                            </m:r>
                          </m:e>
                          <m:sub>
                            <m:r>
                              <a:rPr lang="en-SG" b="0" i="1" smtClean="0">
                                <a:latin typeface="Cambria Math" panose="02040503050406030204" pitchFamily="18" charset="0"/>
                              </a:rPr>
                              <m:t>𝑖</m:t>
                            </m:r>
                          </m:sub>
                          <m:sup>
                            <m:r>
                              <a:rPr lang="en-SG" b="0" i="1" smtClean="0">
                                <a:latin typeface="Cambria Math" panose="02040503050406030204" pitchFamily="18" charset="0"/>
                              </a:rPr>
                              <m:t>2</m:t>
                            </m:r>
                          </m:sup>
                        </m:sSubSup>
                        <m:r>
                          <a:rPr lang="en-SG" b="0" i="1" smtClean="0">
                            <a:latin typeface="Cambria Math" panose="02040503050406030204" pitchFamily="18" charset="0"/>
                          </a:rPr>
                          <m:t>)</m:t>
                        </m:r>
                      </m:e>
                    </m:nary>
                  </m:oMath>
                </a14:m>
                <a:r>
                  <a:rPr lang="en-SG"/>
                  <a:t>; the parameters: means and variances.</a:t>
                </a:r>
              </a:p>
              <a:p>
                <a:pPr lvl="1"/>
                <a:r>
                  <a:rPr lang="en-SG"/>
                  <a:t>Special of VAE: leverage on inifinite mixture of Gaussians: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r>
                  <a:rPr lang="en-SG"/>
                  <a:t>.</a:t>
                </a:r>
              </a:p>
            </p:txBody>
          </p:sp>
        </mc:Choice>
        <mc:Fallback xmlns="">
          <p:sp>
            <p:nvSpPr>
              <p:cNvPr id="3" name="Content Placeholder 2">
                <a:extLst>
                  <a:ext uri="{FF2B5EF4-FFF2-40B4-BE49-F238E27FC236}">
                    <a16:creationId xmlns:a16="http://schemas.microsoft.com/office/drawing/2014/main" id="{17602AF7-53C2-2640-070B-3AFDD46BEBA3}"/>
                  </a:ext>
                </a:extLst>
              </p:cNvPr>
              <p:cNvSpPr>
                <a:spLocks noGrp="1" noRot="1" noChangeAspect="1" noMove="1" noResize="1" noEditPoints="1" noAdjustHandles="1" noChangeArrowheads="1" noChangeShapeType="1" noTextEdit="1"/>
              </p:cNvSpPr>
              <p:nvPr>
                <p:ph idx="1"/>
              </p:nvPr>
            </p:nvSpPr>
            <p:spPr>
              <a:xfrm>
                <a:off x="838199" y="1543051"/>
                <a:ext cx="6248691" cy="4802186"/>
              </a:xfrm>
              <a:blipFill>
                <a:blip r:embed="rId2"/>
                <a:stretch>
                  <a:fillRect t="-1269" r="-2242"/>
                </a:stretch>
              </a:blipFill>
            </p:spPr>
            <p:txBody>
              <a:bodyPr/>
              <a:lstStyle/>
              <a:p>
                <a:r>
                  <a:rPr lang="en-SG">
                    <a:noFill/>
                  </a:rPr>
                  <a:t> </a:t>
                </a:r>
              </a:p>
            </p:txBody>
          </p:sp>
        </mc:Fallback>
      </mc:AlternateContent>
      <p:sp>
        <p:nvSpPr>
          <p:cNvPr id="4" name="Title 1">
            <a:extLst>
              <a:ext uri="{FF2B5EF4-FFF2-40B4-BE49-F238E27FC236}">
                <a16:creationId xmlns:a16="http://schemas.microsoft.com/office/drawing/2014/main" id="{2BD1B5B7-7A39-6A5C-C894-0B6D9C664786}"/>
              </a:ext>
            </a:extLst>
          </p:cNvPr>
          <p:cNvSpPr>
            <a:spLocks noGrp="1"/>
          </p:cNvSpPr>
          <p:nvPr>
            <p:ph type="title"/>
          </p:nvPr>
        </p:nvSpPr>
        <p:spPr>
          <a:xfrm>
            <a:off x="838200" y="512763"/>
            <a:ext cx="10515600" cy="1030287"/>
          </a:xfrm>
        </p:spPr>
        <p:txBody>
          <a:bodyPr/>
          <a:lstStyle/>
          <a:p>
            <a:r>
              <a:rPr lang="en-US" altLang="zh-SG" sz="3200"/>
              <a:t>Adapting Autoencoder (AE) for Generative Modelling</a:t>
            </a:r>
            <a:endParaRPr lang="en-SG" sz="3200"/>
          </a:p>
        </p:txBody>
      </p:sp>
      <p:grpSp>
        <p:nvGrpSpPr>
          <p:cNvPr id="9" name="Group 8">
            <a:extLst>
              <a:ext uri="{FF2B5EF4-FFF2-40B4-BE49-F238E27FC236}">
                <a16:creationId xmlns:a16="http://schemas.microsoft.com/office/drawing/2014/main" id="{166BB47C-A935-408A-ACAC-6BD1E3DED1B6}"/>
              </a:ext>
            </a:extLst>
          </p:cNvPr>
          <p:cNvGrpSpPr/>
          <p:nvPr/>
        </p:nvGrpSpPr>
        <p:grpSpPr>
          <a:xfrm>
            <a:off x="7086891" y="1665514"/>
            <a:ext cx="4604078" cy="4557260"/>
            <a:chOff x="6814457" y="1395851"/>
            <a:chExt cx="5148944" cy="5096586"/>
          </a:xfrm>
        </p:grpSpPr>
        <p:pic>
          <p:nvPicPr>
            <p:cNvPr id="6" name="Picture 5">
              <a:extLst>
                <a:ext uri="{FF2B5EF4-FFF2-40B4-BE49-F238E27FC236}">
                  <a16:creationId xmlns:a16="http://schemas.microsoft.com/office/drawing/2014/main" id="{9B4113E9-4A5B-25BF-3F32-66BD6C3A9C22}"/>
                </a:ext>
              </a:extLst>
            </p:cNvPr>
            <p:cNvPicPr>
              <a:picLocks noChangeAspect="1"/>
            </p:cNvPicPr>
            <p:nvPr/>
          </p:nvPicPr>
          <p:blipFill rotWithShape="1">
            <a:blip r:embed="rId3"/>
            <a:srcRect l="4705" r="3162"/>
            <a:stretch/>
          </p:blipFill>
          <p:spPr>
            <a:xfrm>
              <a:off x="6814457" y="1395851"/>
              <a:ext cx="4757057" cy="5096586"/>
            </a:xfrm>
            <a:prstGeom prst="rect">
              <a:avLst/>
            </a:prstGeom>
          </p:spPr>
        </p:pic>
        <p:sp>
          <p:nvSpPr>
            <p:cNvPr id="7" name="Rectangle 6">
              <a:extLst>
                <a:ext uri="{FF2B5EF4-FFF2-40B4-BE49-F238E27FC236}">
                  <a16:creationId xmlns:a16="http://schemas.microsoft.com/office/drawing/2014/main" id="{9EA86C5F-BD41-D8D2-4409-FE3C7B7BABB3}"/>
                </a:ext>
              </a:extLst>
            </p:cNvPr>
            <p:cNvSpPr/>
            <p:nvPr/>
          </p:nvSpPr>
          <p:spPr>
            <a:xfrm>
              <a:off x="7043057" y="1543050"/>
              <a:ext cx="2467180" cy="456448"/>
            </a:xfrm>
            <a:prstGeom prst="rect">
              <a:avLst/>
            </a:prstGeom>
            <a:solidFill>
              <a:srgbClr val="E0E0E0"/>
            </a:solidFill>
            <a:ln>
              <a:solidFill>
                <a:srgbClr val="E0E0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000">
                  <a:solidFill>
                    <a:srgbClr val="004282"/>
                  </a:solidFill>
                  <a:latin typeface="Arial" panose="020B0604020202020204" pitchFamily="34" charset="0"/>
                  <a:cs typeface="Arial" panose="020B0604020202020204" pitchFamily="34" charset="0"/>
                </a:rPr>
                <a:t>Model distribution</a:t>
              </a:r>
              <a:endParaRPr lang="en-SG" sz="2000" dirty="0">
                <a:solidFill>
                  <a:srgbClr val="004282"/>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2F509C0-4BC2-905A-303C-54D8524FE44C}"/>
                </a:ext>
              </a:extLst>
            </p:cNvPr>
            <p:cNvSpPr/>
            <p:nvPr/>
          </p:nvSpPr>
          <p:spPr>
            <a:xfrm>
              <a:off x="9358492" y="5858222"/>
              <a:ext cx="2604909" cy="476130"/>
            </a:xfrm>
            <a:prstGeom prst="rect">
              <a:avLst/>
            </a:prstGeom>
            <a:solidFill>
              <a:schemeClr val="bg1"/>
            </a:solid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000">
                  <a:solidFill>
                    <a:srgbClr val="004282"/>
                  </a:solidFill>
                  <a:latin typeface="Arial" panose="020B0604020202020204" pitchFamily="34" charset="0"/>
                  <a:cs typeface="Arial" panose="020B0604020202020204" pitchFamily="34" charset="0"/>
                </a:rPr>
                <a:t>Target Distribution</a:t>
              </a:r>
              <a:endParaRPr lang="en-SG" sz="2000" dirty="0">
                <a:solidFill>
                  <a:srgbClr val="004282"/>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95859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A71A1-3207-78A6-0234-0672DDA6209E}"/>
              </a:ext>
            </a:extLst>
          </p:cNvPr>
          <p:cNvSpPr>
            <a:spLocks noGrp="1"/>
          </p:cNvSpPr>
          <p:nvPr>
            <p:ph type="title"/>
          </p:nvPr>
        </p:nvSpPr>
        <p:spPr/>
        <p:txBody>
          <a:bodyPr/>
          <a:lstStyle/>
          <a:p>
            <a:r>
              <a:rPr lang="en-US" altLang="zh-SG" sz="3200" dirty="0"/>
              <a:t>Adapting Autoencoder (AE) for Generative Modelling</a:t>
            </a:r>
            <a:endParaRPr lang="en-SG"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4397A7-6881-0CEB-2230-E839D9D02FE4}"/>
                  </a:ext>
                </a:extLst>
              </p:cNvPr>
              <p:cNvSpPr>
                <a:spLocks noGrp="1"/>
              </p:cNvSpPr>
              <p:nvPr>
                <p:ph idx="1"/>
              </p:nvPr>
            </p:nvSpPr>
            <p:spPr>
              <a:xfrm>
                <a:off x="838200" y="1543049"/>
                <a:ext cx="10515600" cy="2094765"/>
              </a:xfrm>
            </p:spPr>
            <p:txBody>
              <a:bodyPr/>
              <a:lstStyle/>
              <a:p>
                <a:r>
                  <a:rPr lang="en-US" sz="2400" dirty="0"/>
                  <a:t>The formula as shown, how to parameterize an infinite mixture?</a:t>
                </a:r>
              </a:p>
              <a:p>
                <a:pPr lvl="1"/>
                <a:r>
                  <a:rPr lang="zh-CN" altLang="en-US" sz="2000" dirty="0"/>
                  <a:t>“</a:t>
                </a:r>
                <a:r>
                  <a:rPr lang="en-US" altLang="zh-CN" sz="2000" dirty="0"/>
                  <a:t>Reparameterization trick</a:t>
                </a:r>
                <a:r>
                  <a:rPr lang="zh-CN" altLang="en-US" sz="2000" dirty="0"/>
                  <a:t>”</a:t>
                </a:r>
                <a:r>
                  <a:rPr lang="en-US" altLang="zh-CN" sz="2000" dirty="0"/>
                  <a:t>;</a:t>
                </a:r>
                <a:endParaRPr lang="en-US" sz="2000" dirty="0"/>
              </a:p>
              <a:p>
                <a:pPr lvl="1"/>
                <a:r>
                  <a:rPr lang="en-US" sz="2000" dirty="0"/>
                  <a:t>Make mean and variance be functions of underlying continuous variable (latent var.).</a:t>
                </a:r>
              </a:p>
              <a:p>
                <a:pPr lvl="1"/>
                <a:r>
                  <a:rPr lang="en-US" sz="2000" dirty="0"/>
                  <a:t>Observe the expression! It is exactly the same form as the marginal likelihood </a:t>
                </a:r>
                <a:r>
                  <a:rPr lang="en-US" sz="2000" dirty="0" err="1"/>
                  <a:t>func</a:t>
                </a:r>
                <a:r>
                  <a:rPr lang="en-US" sz="2000" dirty="0"/>
                  <a:t>.!</a:t>
                </a:r>
              </a:p>
              <a:p>
                <a:pPr lvl="1"/>
                <a:r>
                  <a:rPr lang="en-US" sz="2000" dirty="0"/>
                  <a:t>Assume the latent variable follow Gaussian distribution: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𝑧</m:t>
                        </m:r>
                      </m:sub>
                    </m:sSub>
                    <m:r>
                      <a:rPr lang="en-US" sz="2000" b="0" i="1" smtClean="0">
                        <a:latin typeface="Cambria Math" panose="02040503050406030204" pitchFamily="18" charset="0"/>
                      </a:rPr>
                      <m:t>(</m:t>
                    </m:r>
                    <m:r>
                      <a:rPr lang="en-US" sz="2000" b="0" i="1" smtClean="0">
                        <a:latin typeface="Cambria Math" panose="02040503050406030204" pitchFamily="18" charset="0"/>
                      </a:rPr>
                      <m:t>𝑧</m:t>
                    </m:r>
                    <m:r>
                      <a:rPr lang="en-US" sz="2000" b="0" i="1" smtClean="0">
                        <a:latin typeface="Cambria Math" panose="02040503050406030204" pitchFamily="18" charset="0"/>
                      </a:rPr>
                      <m:t>)=</m:t>
                    </m:r>
                    <m:r>
                      <a:rPr lang="en-US" sz="2000" b="0" i="1" smtClean="0">
                        <a:latin typeface="Cambria Math" panose="02040503050406030204" pitchFamily="18" charset="0"/>
                      </a:rPr>
                      <m:t>𝒩</m:t>
                    </m:r>
                    <m:r>
                      <a:rPr lang="en-US" sz="2000" b="0" i="1" smtClean="0">
                        <a:latin typeface="Cambria Math" panose="02040503050406030204" pitchFamily="18" charset="0"/>
                      </a:rPr>
                      <m:t> (</m:t>
                    </m:r>
                    <m:r>
                      <a:rPr lang="en-US" sz="2000" b="0" i="1" smtClean="0">
                        <a:latin typeface="Cambria Math" panose="02040503050406030204" pitchFamily="18" charset="0"/>
                      </a:rPr>
                      <m:t>𝑧</m:t>
                    </m:r>
                    <m:r>
                      <a:rPr lang="en-US" sz="2000" b="0" i="1" smtClean="0">
                        <a:latin typeface="Cambria Math" panose="02040503050406030204" pitchFamily="18" charset="0"/>
                      </a:rPr>
                      <m:t>;0, </m:t>
                    </m:r>
                    <m:r>
                      <a:rPr lang="en-US" sz="2000" b="1" i="0" smtClean="0">
                        <a:latin typeface="Cambria Math" panose="02040503050406030204" pitchFamily="18" charset="0"/>
                      </a:rPr>
                      <m:t>𝐈</m:t>
                    </m:r>
                    <m:r>
                      <a:rPr lang="en-US" sz="2000" b="0" i="1" smtClean="0">
                        <a:latin typeface="Cambria Math" panose="02040503050406030204" pitchFamily="18" charset="0"/>
                      </a:rPr>
                      <m:t>)</m:t>
                    </m:r>
                  </m:oMath>
                </a14:m>
                <a:r>
                  <a:rPr lang="en-SG" sz="2000" dirty="0"/>
                  <a:t>.</a:t>
                </a:r>
              </a:p>
            </p:txBody>
          </p:sp>
        </mc:Choice>
        <mc:Fallback xmlns="">
          <p:sp>
            <p:nvSpPr>
              <p:cNvPr id="3" name="Content Placeholder 2">
                <a:extLst>
                  <a:ext uri="{FF2B5EF4-FFF2-40B4-BE49-F238E27FC236}">
                    <a16:creationId xmlns:a16="http://schemas.microsoft.com/office/drawing/2014/main" id="{614397A7-6881-0CEB-2230-E839D9D02FE4}"/>
                  </a:ext>
                </a:extLst>
              </p:cNvPr>
              <p:cNvSpPr>
                <a:spLocks noGrp="1" noRot="1" noChangeAspect="1" noMove="1" noResize="1" noEditPoints="1" noAdjustHandles="1" noChangeArrowheads="1" noChangeShapeType="1" noTextEdit="1"/>
              </p:cNvSpPr>
              <p:nvPr>
                <p:ph idx="1"/>
              </p:nvPr>
            </p:nvSpPr>
            <p:spPr>
              <a:xfrm>
                <a:off x="838200" y="1543049"/>
                <a:ext cx="10515600" cy="2094765"/>
              </a:xfrm>
              <a:blipFill>
                <a:blip r:embed="rId2"/>
                <a:stretch>
                  <a:fillRect t="-2035"/>
                </a:stretch>
              </a:blipFill>
            </p:spPr>
            <p:txBody>
              <a:bodyPr/>
              <a:lstStyle/>
              <a:p>
                <a:r>
                  <a:rPr lang="zh-SG" altLang="en-US">
                    <a:noFill/>
                  </a:rPr>
                  <a:t> </a:t>
                </a:r>
              </a:p>
            </p:txBody>
          </p:sp>
        </mc:Fallback>
      </mc:AlternateContent>
      <p:pic>
        <p:nvPicPr>
          <p:cNvPr id="5" name="Picture 4">
            <a:extLst>
              <a:ext uri="{FF2B5EF4-FFF2-40B4-BE49-F238E27FC236}">
                <a16:creationId xmlns:a16="http://schemas.microsoft.com/office/drawing/2014/main" id="{B111EDA5-53DE-1973-6E2F-AA1F293DE9DF}"/>
              </a:ext>
            </a:extLst>
          </p:cNvPr>
          <p:cNvPicPr>
            <a:picLocks noChangeAspect="1"/>
          </p:cNvPicPr>
          <p:nvPr/>
        </p:nvPicPr>
        <p:blipFill>
          <a:blip r:embed="rId3"/>
          <a:stretch>
            <a:fillRect/>
          </a:stretch>
        </p:blipFill>
        <p:spPr>
          <a:xfrm>
            <a:off x="2966266" y="3637815"/>
            <a:ext cx="6259468" cy="2909656"/>
          </a:xfrm>
          <a:prstGeom prst="rect">
            <a:avLst/>
          </a:prstGeom>
        </p:spPr>
      </p:pic>
      <p:sp>
        <p:nvSpPr>
          <p:cNvPr id="4" name="矩形 3">
            <a:extLst>
              <a:ext uri="{FF2B5EF4-FFF2-40B4-BE49-F238E27FC236}">
                <a16:creationId xmlns:a16="http://schemas.microsoft.com/office/drawing/2014/main" id="{EC367F61-60DC-3711-BD81-9345BA3879E1}"/>
              </a:ext>
            </a:extLst>
          </p:cNvPr>
          <p:cNvSpPr/>
          <p:nvPr/>
        </p:nvSpPr>
        <p:spPr>
          <a:xfrm>
            <a:off x="4510699" y="6058539"/>
            <a:ext cx="1782826" cy="398453"/>
          </a:xfrm>
          <a:prstGeom prst="rect">
            <a:avLst/>
          </a:prstGeom>
          <a:noFill/>
          <a:ln w="28575">
            <a:solidFill>
              <a:srgbClr val="0042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SG" altLang="en-US" sz="2000" dirty="0">
              <a:solidFill>
                <a:srgbClr val="004282"/>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BD185FD-E3BD-CBB4-B34E-9A711749F52D}"/>
                  </a:ext>
                </a:extLst>
              </p:cNvPr>
              <p:cNvSpPr txBox="1"/>
              <p:nvPr/>
            </p:nvSpPr>
            <p:spPr>
              <a:xfrm>
                <a:off x="4510698" y="5691364"/>
                <a:ext cx="1782827" cy="316720"/>
              </a:xfrm>
              <a:prstGeom prst="rect">
                <a:avLst/>
              </a:prstGeom>
              <a:noFill/>
            </p:spPr>
            <p:txBody>
              <a:bodyPr wrap="none" rtlCol="0" anchor="ctr" anchorCtr="0">
                <a:noAutofit/>
              </a:bodyPr>
              <a:lstStyle/>
              <a:p>
                <a:pPr algn="ctr"/>
                <a14:m>
                  <m:oMathPara xmlns:m="http://schemas.openxmlformats.org/officeDocument/2006/math">
                    <m:oMathParaPr>
                      <m:jc m:val="centerGroup"/>
                    </m:oMathParaPr>
                    <m:oMath xmlns:m="http://schemas.openxmlformats.org/officeDocument/2006/math">
                      <m:sSub>
                        <m:sSubPr>
                          <m:ctrlPr>
                            <a:rPr kumimoji="0" lang="en-US" altLang="zh-SG" sz="2000" b="0" i="1" u="none" strike="noStrike" kern="1200" cap="none" spc="0" normalizeH="0" baseline="0" noProof="0" smtClean="0">
                              <a:ln>
                                <a:noFill/>
                              </a:ln>
                              <a:solidFill>
                                <a:srgbClr val="004282"/>
                              </a:solidFill>
                              <a:effectLst/>
                              <a:uLnTx/>
                              <a:uFillTx/>
                              <a:latin typeface="Cambria Math" panose="02040503050406030204" pitchFamily="18" charset="0"/>
                              <a:cs typeface="Arial" panose="020B0604020202020204" pitchFamily="34" charset="0"/>
                            </a:rPr>
                          </m:ctrlPr>
                        </m:sSubPr>
                        <m:e>
                          <m:r>
                            <a:rPr kumimoji="0" lang="en-US" altLang="zh-SG" sz="2000" b="0" i="1" u="none" strike="noStrike" kern="1200" cap="none" spc="0" normalizeH="0" baseline="0" noProof="0" smtClean="0">
                              <a:ln>
                                <a:noFill/>
                              </a:ln>
                              <a:solidFill>
                                <a:srgbClr val="004282"/>
                              </a:solidFill>
                              <a:effectLst/>
                              <a:uLnTx/>
                              <a:uFillTx/>
                              <a:latin typeface="Cambria Math" panose="02040503050406030204" pitchFamily="18" charset="0"/>
                              <a:cs typeface="Arial" panose="020B0604020202020204" pitchFamily="34" charset="0"/>
                            </a:rPr>
                            <m:t>𝑝</m:t>
                          </m:r>
                        </m:e>
                        <m:sub>
                          <m:r>
                            <a:rPr kumimoji="0" lang="en-US" altLang="zh-SG" sz="2000" b="0" i="1" u="none" strike="noStrike" kern="1200" cap="none" spc="0" normalizeH="0" baseline="0" noProof="0" smtClean="0">
                              <a:ln>
                                <a:noFill/>
                              </a:ln>
                              <a:solidFill>
                                <a:srgbClr val="004282"/>
                              </a:solidFill>
                              <a:effectLst/>
                              <a:uLnTx/>
                              <a:uFillTx/>
                              <a:latin typeface="Cambria Math" panose="02040503050406030204" pitchFamily="18" charset="0"/>
                              <a:cs typeface="Arial" panose="020B0604020202020204" pitchFamily="34" charset="0"/>
                            </a:rPr>
                            <m:t>𝜃</m:t>
                          </m:r>
                        </m:sub>
                      </m:sSub>
                      <m:r>
                        <a:rPr kumimoji="0" lang="en-US" altLang="zh-SG" sz="2000" b="0" i="1" u="none" strike="noStrike" kern="1200" cap="none" spc="0" normalizeH="0" baseline="0" noProof="0" smtClean="0">
                          <a:ln>
                            <a:noFill/>
                          </a:ln>
                          <a:solidFill>
                            <a:srgbClr val="004282"/>
                          </a:solidFill>
                          <a:effectLst/>
                          <a:uLnTx/>
                          <a:uFillTx/>
                          <a:latin typeface="Cambria Math" panose="02040503050406030204" pitchFamily="18" charset="0"/>
                          <a:cs typeface="Arial" panose="020B0604020202020204" pitchFamily="34" charset="0"/>
                        </a:rPr>
                        <m:t>(</m:t>
                      </m:r>
                      <m:r>
                        <a:rPr kumimoji="0" lang="en-US" altLang="zh-SG" sz="2000" b="0" i="1" u="none" strike="noStrike" kern="1200" cap="none" spc="0" normalizeH="0" baseline="0" noProof="0" smtClean="0">
                          <a:ln>
                            <a:noFill/>
                          </a:ln>
                          <a:solidFill>
                            <a:srgbClr val="004282"/>
                          </a:solidFill>
                          <a:effectLst/>
                          <a:uLnTx/>
                          <a:uFillTx/>
                          <a:latin typeface="Cambria Math" panose="02040503050406030204" pitchFamily="18" charset="0"/>
                          <a:cs typeface="Arial" panose="020B0604020202020204" pitchFamily="34" charset="0"/>
                        </a:rPr>
                        <m:t>𝑥</m:t>
                      </m:r>
                      <m:r>
                        <a:rPr kumimoji="0" lang="en-US" altLang="zh-SG" sz="2000" b="0" i="1" u="none" strike="noStrike" kern="1200" cap="none" spc="0" normalizeH="0" baseline="0" noProof="0" smtClean="0">
                          <a:ln>
                            <a:noFill/>
                          </a:ln>
                          <a:solidFill>
                            <a:srgbClr val="004282"/>
                          </a:solidFill>
                          <a:effectLst/>
                          <a:uLnTx/>
                          <a:uFillTx/>
                          <a:latin typeface="Cambria Math" panose="02040503050406030204" pitchFamily="18" charset="0"/>
                          <a:cs typeface="Arial" panose="020B0604020202020204" pitchFamily="34" charset="0"/>
                        </a:rPr>
                        <m:t>|</m:t>
                      </m:r>
                      <m:r>
                        <a:rPr kumimoji="0" lang="en-US" altLang="zh-SG" sz="2000" b="0" i="1" u="none" strike="noStrike" kern="1200" cap="none" spc="0" normalizeH="0" baseline="0" noProof="0" smtClean="0">
                          <a:ln>
                            <a:noFill/>
                          </a:ln>
                          <a:solidFill>
                            <a:srgbClr val="004282"/>
                          </a:solidFill>
                          <a:effectLst/>
                          <a:uLnTx/>
                          <a:uFillTx/>
                          <a:latin typeface="Cambria Math" panose="02040503050406030204" pitchFamily="18" charset="0"/>
                          <a:cs typeface="Arial" panose="020B0604020202020204" pitchFamily="34" charset="0"/>
                        </a:rPr>
                        <m:t>𝑧</m:t>
                      </m:r>
                      <m:r>
                        <a:rPr kumimoji="0" lang="en-US" altLang="zh-SG" sz="2000" b="0" i="1" u="none" strike="noStrike" kern="1200" cap="none" spc="0" normalizeH="0" baseline="0" noProof="0" smtClean="0">
                          <a:ln>
                            <a:noFill/>
                          </a:ln>
                          <a:solidFill>
                            <a:srgbClr val="004282"/>
                          </a:solidFill>
                          <a:effectLst/>
                          <a:uLnTx/>
                          <a:uFillTx/>
                          <a:latin typeface="Cambria Math" panose="02040503050406030204" pitchFamily="18" charset="0"/>
                          <a:cs typeface="Arial" panose="020B0604020202020204" pitchFamily="34" charset="0"/>
                        </a:rPr>
                        <m:t>)</m:t>
                      </m:r>
                    </m:oMath>
                  </m:oMathPara>
                </a14:m>
                <a:endParaRPr kumimoji="0" lang="zh-SG" altLang="en-US" sz="20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endParaRPr>
              </a:p>
            </p:txBody>
          </p:sp>
        </mc:Choice>
        <mc:Fallback xmlns="">
          <p:sp>
            <p:nvSpPr>
              <p:cNvPr id="6" name="文本框 5">
                <a:extLst>
                  <a:ext uri="{FF2B5EF4-FFF2-40B4-BE49-F238E27FC236}">
                    <a16:creationId xmlns:a16="http://schemas.microsoft.com/office/drawing/2014/main" id="{BBD185FD-E3BD-CBB4-B34E-9A711749F52D}"/>
                  </a:ext>
                </a:extLst>
              </p:cNvPr>
              <p:cNvSpPr txBox="1">
                <a:spLocks noRot="1" noChangeAspect="1" noMove="1" noResize="1" noEditPoints="1" noAdjustHandles="1" noChangeArrowheads="1" noChangeShapeType="1" noTextEdit="1"/>
              </p:cNvSpPr>
              <p:nvPr/>
            </p:nvSpPr>
            <p:spPr>
              <a:xfrm>
                <a:off x="4510698" y="5691364"/>
                <a:ext cx="1782827" cy="316720"/>
              </a:xfrm>
              <a:prstGeom prst="rect">
                <a:avLst/>
              </a:prstGeom>
              <a:blipFill>
                <a:blip r:embed="rId4"/>
                <a:stretch>
                  <a:fillRect b="-36538"/>
                </a:stretch>
              </a:blipFill>
            </p:spPr>
            <p:txBody>
              <a:bodyPr/>
              <a:lstStyle/>
              <a:p>
                <a:r>
                  <a:rPr lang="zh-SG" altLang="en-US">
                    <a:noFill/>
                  </a:rPr>
                  <a:t> </a:t>
                </a:r>
              </a:p>
            </p:txBody>
          </p:sp>
        </mc:Fallback>
      </mc:AlternateContent>
    </p:spTree>
    <p:extLst>
      <p:ext uri="{BB962C8B-B14F-4D97-AF65-F5344CB8AC3E}">
        <p14:creationId xmlns:p14="http://schemas.microsoft.com/office/powerpoint/2010/main" val="4996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40867A-530F-D5F1-52F9-0E517F2F060A}"/>
              </a:ext>
            </a:extLst>
          </p:cNvPr>
          <p:cNvSpPr>
            <a:spLocks noGrp="1"/>
          </p:cNvSpPr>
          <p:nvPr>
            <p:ph type="title"/>
          </p:nvPr>
        </p:nvSpPr>
        <p:spPr/>
        <p:txBody>
          <a:bodyPr/>
          <a:lstStyle/>
          <a:p>
            <a:r>
              <a:rPr lang="en-US" altLang="zh-SG" sz="3200" dirty="0"/>
              <a:t>Adapting Autoencoder (AE) for Generative Modelling</a:t>
            </a:r>
            <a:endParaRPr lang="zh-SG" altLang="en-US" sz="3200" dirty="0"/>
          </a:p>
        </p:txBody>
      </p:sp>
      <p:pic>
        <p:nvPicPr>
          <p:cNvPr id="5" name="内容占位符 4">
            <a:extLst>
              <a:ext uri="{FF2B5EF4-FFF2-40B4-BE49-F238E27FC236}">
                <a16:creationId xmlns:a16="http://schemas.microsoft.com/office/drawing/2014/main" id="{497A1996-8943-2A4E-C3F4-8A6853C685E4}"/>
              </a:ext>
            </a:extLst>
          </p:cNvPr>
          <p:cNvPicPr>
            <a:picLocks noGrp="1" noChangeAspect="1"/>
          </p:cNvPicPr>
          <p:nvPr>
            <p:ph idx="1"/>
          </p:nvPr>
        </p:nvPicPr>
        <p:blipFill>
          <a:blip r:embed="rId2"/>
          <a:stretch>
            <a:fillRect/>
          </a:stretch>
        </p:blipFill>
        <p:spPr>
          <a:xfrm>
            <a:off x="1596437" y="1543051"/>
            <a:ext cx="8999125" cy="4802188"/>
          </a:xfrm>
        </p:spPr>
      </p:pic>
    </p:spTree>
    <p:extLst>
      <p:ext uri="{BB962C8B-B14F-4D97-AF65-F5344CB8AC3E}">
        <p14:creationId xmlns:p14="http://schemas.microsoft.com/office/powerpoint/2010/main" val="11620527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A07F6-B43A-5806-C5CB-742248212B42}"/>
              </a:ext>
            </a:extLst>
          </p:cNvPr>
          <p:cNvSpPr>
            <a:spLocks noGrp="1"/>
          </p:cNvSpPr>
          <p:nvPr>
            <p:ph type="title"/>
          </p:nvPr>
        </p:nvSpPr>
        <p:spPr/>
        <p:txBody>
          <a:bodyPr/>
          <a:lstStyle/>
          <a:p>
            <a:r>
              <a:rPr lang="en-US" altLang="zh-SG" dirty="0"/>
              <a:t>Learning the Model Parameters of VAEs</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3A77C1D-4295-0B0C-714D-00291E3A4229}"/>
                  </a:ext>
                </a:extLst>
              </p:cNvPr>
              <p:cNvSpPr>
                <a:spLocks noGrp="1"/>
              </p:cNvSpPr>
              <p:nvPr>
                <p:ph idx="1"/>
              </p:nvPr>
            </p:nvSpPr>
            <p:spPr>
              <a:xfrm>
                <a:off x="838200" y="1543051"/>
                <a:ext cx="10515600" cy="3141333"/>
              </a:xfrm>
            </p:spPr>
            <p:txBody>
              <a:bodyPr/>
              <a:lstStyle/>
              <a:p>
                <a:r>
                  <a:rPr lang="en-US" altLang="zh-SG" dirty="0"/>
                  <a:t>The optimum parameter is obtained with:</a:t>
                </a:r>
              </a:p>
              <a:p>
                <a:pPr lvl="1"/>
                <a14:m>
                  <m:oMath xmlns:m="http://schemas.openxmlformats.org/officeDocument/2006/math">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𝜃</m:t>
                        </m:r>
                      </m:e>
                      <m:sup>
                        <m:r>
                          <a:rPr lang="en-US" altLang="zh-SG" b="0" i="1" smtClean="0">
                            <a:latin typeface="Cambria Math" panose="02040503050406030204" pitchFamily="18" charset="0"/>
                          </a:rPr>
                          <m:t>∗</m:t>
                        </m:r>
                      </m:sup>
                    </m:sSup>
                    <m:r>
                      <a:rPr lang="en-US" altLang="zh-SG" b="0" i="1" smtClean="0">
                        <a:latin typeface="Cambria Math" panose="02040503050406030204" pitchFamily="18" charset="0"/>
                      </a:rPr>
                      <m:t>=</m:t>
                    </m:r>
                    <m:func>
                      <m:funcPr>
                        <m:ctrlPr>
                          <a:rPr lang="en-US" altLang="zh-SG" b="0" i="1" smtClean="0">
                            <a:latin typeface="Cambria Math" panose="02040503050406030204" pitchFamily="18" charset="0"/>
                          </a:rPr>
                        </m:ctrlPr>
                      </m:funcPr>
                      <m:fName>
                        <m:r>
                          <m:rPr>
                            <m:sty m:val="p"/>
                          </m:rPr>
                          <a:rPr lang="en-US" altLang="zh-SG" b="0" i="0" smtClean="0">
                            <a:latin typeface="Cambria Math" panose="02040503050406030204" pitchFamily="18" charset="0"/>
                          </a:rPr>
                          <m:t>arg</m:t>
                        </m:r>
                      </m:fName>
                      <m:e>
                        <m:func>
                          <m:funcPr>
                            <m:ctrlPr>
                              <a:rPr lang="en-US" altLang="zh-SG" b="0" i="1" smtClean="0">
                                <a:latin typeface="Cambria Math" panose="02040503050406030204" pitchFamily="18" charset="0"/>
                              </a:rPr>
                            </m:ctrlPr>
                          </m:funcPr>
                          <m:fName>
                            <m:limLow>
                              <m:limLowPr>
                                <m:ctrlPr>
                                  <a:rPr lang="en-US" altLang="zh-SG" b="0" i="1" smtClean="0">
                                    <a:latin typeface="Cambria Math" panose="02040503050406030204" pitchFamily="18" charset="0"/>
                                  </a:rPr>
                                </m:ctrlPr>
                              </m:limLowPr>
                              <m:e>
                                <m:r>
                                  <m:rPr>
                                    <m:sty m:val="p"/>
                                  </m:rPr>
                                  <a:rPr lang="en-US" altLang="zh-SG" b="0" i="0" smtClean="0">
                                    <a:latin typeface="Cambria Math" panose="02040503050406030204" pitchFamily="18" charset="0"/>
                                  </a:rPr>
                                  <m:t>max</m:t>
                                </m:r>
                              </m:e>
                              <m:lim>
                                <m:r>
                                  <a:rPr lang="en-US" altLang="zh-SG" b="0" i="1" smtClean="0">
                                    <a:latin typeface="Cambria Math" panose="02040503050406030204" pitchFamily="18" charset="0"/>
                                  </a:rPr>
                                  <m:t>𝜃</m:t>
                                </m:r>
                              </m:lim>
                            </m:limLow>
                          </m:fName>
                          <m:e>
                            <m:r>
                              <a:rPr lang="en-SG" altLang="zh-SG" i="1">
                                <a:latin typeface="Cambria Math" panose="02040503050406030204" pitchFamily="18" charset="0"/>
                              </a:rPr>
                              <m:t>𝐿</m:t>
                            </m:r>
                            <m:d>
                              <m:dPr>
                                <m:ctrlPr>
                                  <a:rPr lang="en-SG" altLang="zh-SG" i="1">
                                    <a:latin typeface="Cambria Math" panose="02040503050406030204" pitchFamily="18" charset="0"/>
                                  </a:rPr>
                                </m:ctrlPr>
                              </m:dPr>
                              <m:e>
                                <m:sSubSup>
                                  <m:sSubSupPr>
                                    <m:ctrlPr>
                                      <a:rPr lang="en-SG" altLang="zh-SG" i="1">
                                        <a:latin typeface="Cambria Math" panose="02040503050406030204" pitchFamily="18" charset="0"/>
                                      </a:rPr>
                                    </m:ctrlPr>
                                  </m:sSubSupPr>
                                  <m:e>
                                    <m:d>
                                      <m:dPr>
                                        <m:begChr m:val="{"/>
                                        <m:endChr m:val="}"/>
                                        <m:ctrlPr>
                                          <a:rPr lang="en-SG" altLang="zh-SG" i="1">
                                            <a:latin typeface="Cambria Math" panose="02040503050406030204" pitchFamily="18" charset="0"/>
                                          </a:rPr>
                                        </m:ctrlPr>
                                      </m:dPr>
                                      <m:e>
                                        <m:sSup>
                                          <m:sSupPr>
                                            <m:ctrlPr>
                                              <a:rPr lang="en-SG" altLang="zh-SG" i="1">
                                                <a:latin typeface="Cambria Math" panose="02040503050406030204" pitchFamily="18" charset="0"/>
                                              </a:rPr>
                                            </m:ctrlPr>
                                          </m:sSupPr>
                                          <m:e>
                                            <m:r>
                                              <a:rPr lang="en-SG" altLang="zh-SG" i="1">
                                                <a:latin typeface="Cambria Math" panose="02040503050406030204" pitchFamily="18" charset="0"/>
                                              </a:rPr>
                                              <m:t>𝑥</m:t>
                                            </m:r>
                                          </m:e>
                                          <m:sup>
                                            <m:r>
                                              <a:rPr lang="en-SG" altLang="zh-SG" i="1">
                                                <a:latin typeface="Cambria Math" panose="02040503050406030204" pitchFamily="18" charset="0"/>
                                              </a:rPr>
                                              <m:t>𝑖</m:t>
                                            </m:r>
                                          </m:sup>
                                        </m:sSup>
                                      </m:e>
                                    </m:d>
                                  </m:e>
                                  <m:sub>
                                    <m:r>
                                      <a:rPr lang="en-SG" altLang="zh-SG" i="1">
                                        <a:latin typeface="Cambria Math" panose="02040503050406030204" pitchFamily="18" charset="0"/>
                                      </a:rPr>
                                      <m:t>𝑖</m:t>
                                    </m:r>
                                    <m:r>
                                      <a:rPr lang="en-SG" altLang="zh-SG" i="1">
                                        <a:latin typeface="Cambria Math" panose="02040503050406030204" pitchFamily="18" charset="0"/>
                                      </a:rPr>
                                      <m:t>=1</m:t>
                                    </m:r>
                                  </m:sub>
                                  <m:sup>
                                    <m:r>
                                      <a:rPr lang="en-SG" altLang="zh-SG" i="1">
                                        <a:latin typeface="Cambria Math" panose="02040503050406030204" pitchFamily="18" charset="0"/>
                                      </a:rPr>
                                      <m:t>𝑁</m:t>
                                    </m:r>
                                  </m:sup>
                                </m:sSubSup>
                                <m:r>
                                  <a:rPr lang="en-SG" altLang="zh-SG" i="1">
                                    <a:latin typeface="Cambria Math" panose="02040503050406030204" pitchFamily="18" charset="0"/>
                                  </a:rPr>
                                  <m:t>, </m:t>
                                </m:r>
                                <m:r>
                                  <a:rPr lang="en-SG" altLang="zh-SG" i="1">
                                    <a:latin typeface="Cambria Math" panose="02040503050406030204" pitchFamily="18" charset="0"/>
                                  </a:rPr>
                                  <m:t>𝜃</m:t>
                                </m:r>
                              </m:e>
                            </m:d>
                          </m:e>
                        </m:func>
                      </m:e>
                    </m:func>
                    <m:r>
                      <a:rPr lang="en-US" altLang="zh-SG" b="0" i="1" smtClean="0">
                        <a:latin typeface="Cambria Math" panose="02040503050406030204" pitchFamily="18" charset="0"/>
                      </a:rPr>
                      <m:t>=</m:t>
                    </m:r>
                    <m:func>
                      <m:funcPr>
                        <m:ctrlPr>
                          <a:rPr lang="en-US" altLang="zh-SG" b="0" i="1" smtClean="0">
                            <a:latin typeface="Cambria Math" panose="02040503050406030204" pitchFamily="18" charset="0"/>
                          </a:rPr>
                        </m:ctrlPr>
                      </m:funcPr>
                      <m:fName>
                        <m:r>
                          <m:rPr>
                            <m:sty m:val="p"/>
                          </m:rPr>
                          <a:rPr lang="en-US" altLang="zh-SG" b="0" i="0" smtClean="0">
                            <a:latin typeface="Cambria Math" panose="02040503050406030204" pitchFamily="18" charset="0"/>
                          </a:rPr>
                          <m:t>arg</m:t>
                        </m:r>
                      </m:fName>
                      <m:e>
                        <m:func>
                          <m:funcPr>
                            <m:ctrlPr>
                              <a:rPr lang="en-US" altLang="zh-SG" b="0" i="1" smtClean="0">
                                <a:latin typeface="Cambria Math" panose="02040503050406030204" pitchFamily="18" charset="0"/>
                              </a:rPr>
                            </m:ctrlPr>
                          </m:funcPr>
                          <m:fName>
                            <m:limLow>
                              <m:limLowPr>
                                <m:ctrlPr>
                                  <a:rPr lang="en-US" altLang="zh-SG" b="0" i="1" smtClean="0">
                                    <a:latin typeface="Cambria Math" panose="02040503050406030204" pitchFamily="18" charset="0"/>
                                  </a:rPr>
                                </m:ctrlPr>
                              </m:limLowPr>
                              <m:e>
                                <m:r>
                                  <m:rPr>
                                    <m:sty m:val="p"/>
                                  </m:rPr>
                                  <a:rPr lang="en-US" altLang="zh-SG" b="0" i="0" smtClean="0">
                                    <a:latin typeface="Cambria Math" panose="02040503050406030204" pitchFamily="18" charset="0"/>
                                  </a:rPr>
                                  <m:t>max</m:t>
                                </m:r>
                              </m:e>
                              <m:lim>
                                <m:r>
                                  <a:rPr lang="en-US" altLang="zh-SG" b="0" i="1" smtClean="0">
                                    <a:latin typeface="Cambria Math" panose="02040503050406030204" pitchFamily="18" charset="0"/>
                                  </a:rPr>
                                  <m:t>𝜃</m:t>
                                </m:r>
                              </m:lim>
                            </m:limLow>
                          </m:fName>
                          <m:e>
                            <m:nary>
                              <m:naryPr>
                                <m:chr m:val="∑"/>
                                <m:ctrlPr>
                                  <a:rPr lang="en-SG" altLang="zh-SG" i="1">
                                    <a:latin typeface="Cambria Math" panose="02040503050406030204" pitchFamily="18" charset="0"/>
                                  </a:rPr>
                                </m:ctrlPr>
                              </m:naryPr>
                              <m:sub>
                                <m:r>
                                  <a:rPr lang="en-SG" altLang="zh-SG" i="1">
                                    <a:latin typeface="Cambria Math" panose="02040503050406030204" pitchFamily="18" charset="0"/>
                                  </a:rPr>
                                  <m:t>𝑖</m:t>
                                </m:r>
                                <m:r>
                                  <a:rPr lang="en-SG" altLang="zh-SG" i="1">
                                    <a:latin typeface="Cambria Math" panose="02040503050406030204" pitchFamily="18" charset="0"/>
                                  </a:rPr>
                                  <m:t>=1</m:t>
                                </m:r>
                              </m:sub>
                              <m:sup>
                                <m:r>
                                  <a:rPr lang="en-SG" altLang="zh-SG" i="1">
                                    <a:latin typeface="Cambria Math" panose="02040503050406030204" pitchFamily="18" charset="0"/>
                                  </a:rPr>
                                  <m:t>𝑁</m:t>
                                </m:r>
                              </m:sup>
                              <m:e>
                                <m:func>
                                  <m:funcPr>
                                    <m:ctrlPr>
                                      <a:rPr lang="en-SG" altLang="zh-SG" i="1">
                                        <a:latin typeface="Cambria Math" panose="02040503050406030204" pitchFamily="18" charset="0"/>
                                      </a:rPr>
                                    </m:ctrlPr>
                                  </m:funcPr>
                                  <m:fName>
                                    <m:r>
                                      <m:rPr>
                                        <m:sty m:val="p"/>
                                      </m:rPr>
                                      <a:rPr lang="en-SG" altLang="zh-SG">
                                        <a:latin typeface="Cambria Math" panose="02040503050406030204" pitchFamily="18" charset="0"/>
                                      </a:rPr>
                                      <m:t>log</m:t>
                                    </m:r>
                                  </m:fName>
                                  <m:e>
                                    <m:sSub>
                                      <m:sSubPr>
                                        <m:ctrlPr>
                                          <a:rPr lang="en-SG" altLang="zh-SG" i="1">
                                            <a:latin typeface="Cambria Math" panose="02040503050406030204" pitchFamily="18" charset="0"/>
                                          </a:rPr>
                                        </m:ctrlPr>
                                      </m:sSubPr>
                                      <m:e>
                                        <m:r>
                                          <a:rPr lang="en-SG" altLang="zh-SG" i="1">
                                            <a:latin typeface="Cambria Math" panose="02040503050406030204" pitchFamily="18" charset="0"/>
                                          </a:rPr>
                                          <m:t>𝑝</m:t>
                                        </m:r>
                                      </m:e>
                                      <m:sub>
                                        <m:r>
                                          <a:rPr lang="en-SG" altLang="zh-SG" i="1">
                                            <a:latin typeface="Cambria Math" panose="02040503050406030204" pitchFamily="18" charset="0"/>
                                          </a:rPr>
                                          <m:t>𝜃</m:t>
                                        </m:r>
                                      </m:sub>
                                    </m:sSub>
                                    <m:r>
                                      <a:rPr lang="en-SG" altLang="zh-SG" i="1">
                                        <a:latin typeface="Cambria Math" panose="02040503050406030204" pitchFamily="18" charset="0"/>
                                      </a:rPr>
                                      <m:t>(</m:t>
                                    </m:r>
                                    <m:sSup>
                                      <m:sSupPr>
                                        <m:ctrlPr>
                                          <a:rPr lang="en-SG" altLang="zh-SG" i="1">
                                            <a:latin typeface="Cambria Math" panose="02040503050406030204" pitchFamily="18" charset="0"/>
                                          </a:rPr>
                                        </m:ctrlPr>
                                      </m:sSupPr>
                                      <m:e>
                                        <m:r>
                                          <a:rPr lang="en-SG" altLang="zh-SG" i="1">
                                            <a:latin typeface="Cambria Math" panose="02040503050406030204" pitchFamily="18" charset="0"/>
                                          </a:rPr>
                                          <m:t>𝑥</m:t>
                                        </m:r>
                                      </m:e>
                                      <m:sup>
                                        <m:r>
                                          <a:rPr lang="en-SG" altLang="zh-SG" i="1">
                                            <a:latin typeface="Cambria Math" panose="02040503050406030204" pitchFamily="18" charset="0"/>
                                          </a:rPr>
                                          <m:t>𝑖</m:t>
                                        </m:r>
                                      </m:sup>
                                    </m:sSup>
                                    <m:r>
                                      <a:rPr lang="en-SG" altLang="zh-SG" i="1">
                                        <a:latin typeface="Cambria Math" panose="02040503050406030204" pitchFamily="18" charset="0"/>
                                      </a:rPr>
                                      <m:t>)</m:t>
                                    </m:r>
                                  </m:e>
                                </m:func>
                              </m:e>
                            </m:nary>
                          </m:e>
                        </m:func>
                      </m:e>
                    </m:func>
                    <m:r>
                      <a:rPr lang="en-US" altLang="zh-SG" b="0" i="1" smtClean="0">
                        <a:latin typeface="Cambria Math" panose="02040503050406030204" pitchFamily="18" charset="0"/>
                      </a:rPr>
                      <m:t>=</m:t>
                    </m:r>
                    <m:func>
                      <m:funcPr>
                        <m:ctrlPr>
                          <a:rPr lang="en-US" altLang="zh-SG" b="0" i="1" smtClean="0">
                            <a:latin typeface="Cambria Math" panose="02040503050406030204" pitchFamily="18" charset="0"/>
                          </a:rPr>
                        </m:ctrlPr>
                      </m:funcPr>
                      <m:fName>
                        <m:r>
                          <m:rPr>
                            <m:sty m:val="p"/>
                          </m:rPr>
                          <a:rPr lang="en-US" altLang="zh-SG" b="0" i="0" smtClean="0">
                            <a:latin typeface="Cambria Math" panose="02040503050406030204" pitchFamily="18" charset="0"/>
                          </a:rPr>
                          <m:t>arg</m:t>
                        </m:r>
                      </m:fName>
                      <m:e>
                        <m:func>
                          <m:funcPr>
                            <m:ctrlPr>
                              <a:rPr lang="en-US" altLang="zh-SG" b="0" i="1" smtClean="0">
                                <a:latin typeface="Cambria Math" panose="02040503050406030204" pitchFamily="18" charset="0"/>
                              </a:rPr>
                            </m:ctrlPr>
                          </m:funcPr>
                          <m:fName>
                            <m:limLow>
                              <m:limLowPr>
                                <m:ctrlPr>
                                  <a:rPr lang="en-US" altLang="zh-SG" b="0" i="1" smtClean="0">
                                    <a:latin typeface="Cambria Math" panose="02040503050406030204" pitchFamily="18" charset="0"/>
                                  </a:rPr>
                                </m:ctrlPr>
                              </m:limLowPr>
                              <m:e>
                                <m:r>
                                  <m:rPr>
                                    <m:sty m:val="p"/>
                                  </m:rPr>
                                  <a:rPr lang="en-US" altLang="zh-SG" b="0" i="0" smtClean="0">
                                    <a:latin typeface="Cambria Math" panose="02040503050406030204" pitchFamily="18" charset="0"/>
                                  </a:rPr>
                                  <m:t>max</m:t>
                                </m:r>
                              </m:e>
                              <m:lim>
                                <m:r>
                                  <a:rPr lang="en-US" altLang="zh-SG" b="0" i="1" smtClean="0">
                                    <a:latin typeface="Cambria Math" panose="02040503050406030204" pitchFamily="18" charset="0"/>
                                  </a:rPr>
                                  <m:t>𝜃</m:t>
                                </m:r>
                              </m:lim>
                            </m:limLow>
                          </m:fName>
                          <m:e>
                            <m:nary>
                              <m:naryPr>
                                <m:chr m:val="∑"/>
                                <m:ctrlPr>
                                  <a:rPr lang="en-SG" altLang="zh-SG" i="1">
                                    <a:latin typeface="Cambria Math" panose="02040503050406030204" pitchFamily="18" charset="0"/>
                                  </a:rPr>
                                </m:ctrlPr>
                              </m:naryPr>
                              <m:sub>
                                <m:r>
                                  <a:rPr lang="en-SG" altLang="zh-SG" i="1">
                                    <a:latin typeface="Cambria Math" panose="02040503050406030204" pitchFamily="18" charset="0"/>
                                  </a:rPr>
                                  <m:t>𝑖</m:t>
                                </m:r>
                                <m:r>
                                  <a:rPr lang="en-SG" altLang="zh-SG" i="1">
                                    <a:latin typeface="Cambria Math" panose="02040503050406030204" pitchFamily="18" charset="0"/>
                                  </a:rPr>
                                  <m:t>=1</m:t>
                                </m:r>
                              </m:sub>
                              <m:sup>
                                <m:r>
                                  <a:rPr lang="en-SG" altLang="zh-SG" i="1">
                                    <a:latin typeface="Cambria Math" panose="02040503050406030204" pitchFamily="18" charset="0"/>
                                  </a:rPr>
                                  <m:t>𝑁</m:t>
                                </m:r>
                              </m:sup>
                              <m:e>
                                <m:func>
                                  <m:funcPr>
                                    <m:ctrlPr>
                                      <a:rPr lang="en-SG" altLang="zh-SG" i="1">
                                        <a:latin typeface="Cambria Math" panose="02040503050406030204" pitchFamily="18" charset="0"/>
                                      </a:rPr>
                                    </m:ctrlPr>
                                  </m:funcPr>
                                  <m:fName>
                                    <m:r>
                                      <m:rPr>
                                        <m:sty m:val="p"/>
                                      </m:rPr>
                                      <a:rPr lang="en-SG" altLang="zh-SG">
                                        <a:latin typeface="Cambria Math" panose="02040503050406030204" pitchFamily="18" charset="0"/>
                                      </a:rPr>
                                      <m:t>log</m:t>
                                    </m:r>
                                  </m:fName>
                                  <m:e>
                                    <m:nary>
                                      <m:naryPr>
                                        <m:supHide m:val="on"/>
                                        <m:ctrlPr>
                                          <a:rPr lang="en-US" altLang="zh-SG" b="0" i="1" smtClean="0">
                                            <a:latin typeface="Cambria Math" panose="02040503050406030204" pitchFamily="18" charset="0"/>
                                          </a:rPr>
                                        </m:ctrlPr>
                                      </m:naryPr>
                                      <m:sub>
                                        <m:r>
                                          <a:rPr lang="en-US" altLang="zh-SG" b="0" i="1" smtClean="0">
                                            <a:latin typeface="Cambria Math" panose="02040503050406030204" pitchFamily="18" charset="0"/>
                                          </a:rPr>
                                          <m:t>𝑧</m:t>
                                        </m:r>
                                      </m:sub>
                                      <m:sup/>
                                      <m:e>
                                        <m:r>
                                          <a:rPr lang="en-US" altLang="zh-SG" b="0" i="1" smtClean="0">
                                            <a:latin typeface="Cambria Math" panose="02040503050406030204" pitchFamily="18" charset="0"/>
                                          </a:rPr>
                                          <m:t>𝒩</m:t>
                                        </m:r>
                                        <m:d>
                                          <m:dPr>
                                            <m:ctrlPr>
                                              <a:rPr lang="en-US" altLang="zh-SG" b="0" i="1" smtClean="0">
                                                <a:latin typeface="Cambria Math" panose="02040503050406030204" pitchFamily="18" charset="0"/>
                                              </a:rPr>
                                            </m:ctrlPr>
                                          </m:dPr>
                                          <m:e>
                                            <m:sSup>
                                              <m:sSupPr>
                                                <m:ctrlPr>
                                                  <a:rPr lang="en-SG" altLang="zh-SG" i="1">
                                                    <a:latin typeface="Cambria Math" panose="02040503050406030204" pitchFamily="18" charset="0"/>
                                                  </a:rPr>
                                                </m:ctrlPr>
                                              </m:sSupPr>
                                              <m:e>
                                                <m:r>
                                                  <a:rPr lang="en-SG" altLang="zh-SG" i="1">
                                                    <a:latin typeface="Cambria Math" panose="02040503050406030204" pitchFamily="18" charset="0"/>
                                                  </a:rPr>
                                                  <m:t>𝑥</m:t>
                                                </m:r>
                                              </m:e>
                                              <m:sup>
                                                <m:r>
                                                  <a:rPr lang="en-SG" altLang="zh-SG" i="1">
                                                    <a:latin typeface="Cambria Math" panose="02040503050406030204" pitchFamily="18" charset="0"/>
                                                  </a:rPr>
                                                  <m:t>𝑖</m:t>
                                                </m:r>
                                              </m:sup>
                                            </m:sSup>
                                            <m:r>
                                              <a:rPr lang="en-US" altLang="zh-SG" b="0" i="1" smtClean="0">
                                                <a:latin typeface="Cambria Math" panose="02040503050406030204" pitchFamily="18" charset="0"/>
                                              </a:rPr>
                                              <m:t>;</m:t>
                                            </m:r>
                                            <m:sSubSup>
                                              <m:sSubSupPr>
                                                <m:ctrlPr>
                                                  <a:rPr lang="en-US" altLang="zh-SG" b="0" i="1" smtClean="0">
                                                    <a:latin typeface="Cambria Math" panose="02040503050406030204" pitchFamily="18" charset="0"/>
                                                  </a:rPr>
                                                </m:ctrlPr>
                                              </m:sSubSupPr>
                                              <m:e>
                                                <m:r>
                                                  <a:rPr lang="en-US" altLang="zh-SG" b="0" i="1" smtClean="0">
                                                    <a:latin typeface="Cambria Math" panose="02040503050406030204" pitchFamily="18" charset="0"/>
                                                  </a:rPr>
                                                  <m:t>𝑔</m:t>
                                                </m:r>
                                              </m:e>
                                              <m:sub>
                                                <m:r>
                                                  <a:rPr lang="en-US" altLang="zh-SG" b="0" i="1" smtClean="0">
                                                    <a:latin typeface="Cambria Math" panose="02040503050406030204" pitchFamily="18" charset="0"/>
                                                  </a:rPr>
                                                  <m:t>𝜃</m:t>
                                                </m:r>
                                              </m:sub>
                                              <m:sup>
                                                <m:r>
                                                  <a:rPr lang="en-US" altLang="zh-SG" b="0" i="1" smtClean="0">
                                                    <a:latin typeface="Cambria Math" panose="02040503050406030204" pitchFamily="18" charset="0"/>
                                                  </a:rPr>
                                                  <m:t>𝜇</m:t>
                                                </m:r>
                                              </m:sup>
                                            </m:sSubSup>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𝑧</m:t>
                                                </m:r>
                                              </m:e>
                                            </m:d>
                                            <m:r>
                                              <a:rPr lang="en-US" altLang="zh-SG" b="0" i="1" smtClean="0">
                                                <a:latin typeface="Cambria Math" panose="02040503050406030204" pitchFamily="18" charset="0"/>
                                              </a:rPr>
                                              <m:t>,</m:t>
                                            </m:r>
                                            <m:sSubSup>
                                              <m:sSubSupPr>
                                                <m:ctrlPr>
                                                  <a:rPr lang="en-US" altLang="zh-SG" i="1">
                                                    <a:latin typeface="Cambria Math" panose="02040503050406030204" pitchFamily="18" charset="0"/>
                                                  </a:rPr>
                                                </m:ctrlPr>
                                              </m:sSubSupPr>
                                              <m:e>
                                                <m:r>
                                                  <a:rPr lang="en-US" altLang="zh-SG" i="1">
                                                    <a:latin typeface="Cambria Math" panose="02040503050406030204" pitchFamily="18" charset="0"/>
                                                  </a:rPr>
                                                  <m:t>𝑔</m:t>
                                                </m:r>
                                              </m:e>
                                              <m:sub>
                                                <m:r>
                                                  <a:rPr lang="en-US" altLang="zh-SG" i="1">
                                                    <a:latin typeface="Cambria Math" panose="02040503050406030204" pitchFamily="18" charset="0"/>
                                                  </a:rPr>
                                                  <m:t>𝜃</m:t>
                                                </m:r>
                                              </m:sub>
                                              <m:sup>
                                                <m:sSup>
                                                  <m:sSupPr>
                                                    <m:ctrlPr>
                                                      <a:rPr lang="en-US" altLang="zh-SG" b="0" i="1" smtClean="0">
                                                        <a:latin typeface="Cambria Math" panose="02040503050406030204" pitchFamily="18" charset="0"/>
                                                        <a:ea typeface="Cambria Math" panose="02040503050406030204" pitchFamily="18" charset="0"/>
                                                      </a:rPr>
                                                    </m:ctrlPr>
                                                  </m:sSupPr>
                                                  <m:e>
                                                    <m:r>
                                                      <a:rPr lang="en-US" altLang="zh-SG" i="1">
                                                        <a:latin typeface="Cambria Math" panose="02040503050406030204" pitchFamily="18" charset="0"/>
                                                        <a:ea typeface="Cambria Math" panose="02040503050406030204" pitchFamily="18" charset="0"/>
                                                      </a:rPr>
                                                      <m:t>𝜎</m:t>
                                                    </m:r>
                                                  </m:e>
                                                  <m:sup>
                                                    <m:r>
                                                      <a:rPr lang="en-US" altLang="zh-SG" b="0" i="1" smtClean="0">
                                                        <a:latin typeface="Cambria Math" panose="02040503050406030204" pitchFamily="18" charset="0"/>
                                                        <a:ea typeface="Cambria Math" panose="02040503050406030204" pitchFamily="18" charset="0"/>
                                                      </a:rPr>
                                                      <m:t>2</m:t>
                                                    </m:r>
                                                  </m:sup>
                                                </m:sSup>
                                              </m:sup>
                                            </m:sSubSup>
                                            <m:d>
                                              <m:dPr>
                                                <m:ctrlPr>
                                                  <a:rPr lang="en-US" altLang="zh-SG" i="1">
                                                    <a:latin typeface="Cambria Math" panose="02040503050406030204" pitchFamily="18" charset="0"/>
                                                  </a:rPr>
                                                </m:ctrlPr>
                                              </m:dPr>
                                              <m:e>
                                                <m:r>
                                                  <a:rPr lang="en-US" altLang="zh-SG" i="1">
                                                    <a:latin typeface="Cambria Math" panose="02040503050406030204" pitchFamily="18" charset="0"/>
                                                  </a:rPr>
                                                  <m:t>𝑧</m:t>
                                                </m:r>
                                              </m:e>
                                            </m:d>
                                          </m:e>
                                        </m:d>
                                        <m:r>
                                          <a:rPr lang="en-US" altLang="zh-SG" b="0" i="1" smtClean="0">
                                            <a:latin typeface="Cambria Math" panose="02040503050406030204" pitchFamily="18" charset="0"/>
                                          </a:rPr>
                                          <m:t>𝒩</m:t>
                                        </m:r>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𝑧</m:t>
                                            </m:r>
                                            <m:r>
                                              <a:rPr lang="en-US" altLang="zh-SG" b="0" i="1" smtClean="0">
                                                <a:latin typeface="Cambria Math" panose="02040503050406030204" pitchFamily="18" charset="0"/>
                                              </a:rPr>
                                              <m:t>;0,</m:t>
                                            </m:r>
                                            <m:r>
                                              <a:rPr lang="en-US" altLang="zh-SG" b="1" i="0" smtClean="0">
                                                <a:latin typeface="Cambria Math" panose="02040503050406030204" pitchFamily="18" charset="0"/>
                                              </a:rPr>
                                              <m:t>𝐈</m:t>
                                            </m:r>
                                          </m:e>
                                        </m:d>
                                        <m:r>
                                          <a:rPr lang="en-US" altLang="zh-SG" b="0" i="1" smtClean="0">
                                            <a:latin typeface="Cambria Math" panose="02040503050406030204" pitchFamily="18" charset="0"/>
                                          </a:rPr>
                                          <m:t>𝑑𝑧</m:t>
                                        </m:r>
                                      </m:e>
                                    </m:nary>
                                  </m:e>
                                </m:func>
                              </m:e>
                            </m:nary>
                          </m:e>
                        </m:func>
                      </m:e>
                    </m:func>
                  </m:oMath>
                </a14:m>
                <a:r>
                  <a:rPr lang="en-US" altLang="zh-SG" dirty="0"/>
                  <a:t>.</a:t>
                </a:r>
              </a:p>
              <a:p>
                <a:pPr lvl="1"/>
                <a:r>
                  <a:rPr lang="en-US" altLang="zh-SG" dirty="0"/>
                  <a:t>Difficult to obtain directly, apply certain mathematical tricks!</a:t>
                </a:r>
              </a:p>
              <a:p>
                <a:pPr lvl="1"/>
                <a:r>
                  <a:rPr lang="en-US" altLang="zh-SG" dirty="0"/>
                  <a:t>Trick 1: Approximate the objective via Sampling. (An Monte Carlo estimation of the integral)</a:t>
                </a:r>
                <a:endParaRPr lang="zh-SG" altLang="en-US" dirty="0"/>
              </a:p>
            </p:txBody>
          </p:sp>
        </mc:Choice>
        <mc:Fallback xmlns="">
          <p:sp>
            <p:nvSpPr>
              <p:cNvPr id="3" name="内容占位符 2">
                <a:extLst>
                  <a:ext uri="{FF2B5EF4-FFF2-40B4-BE49-F238E27FC236}">
                    <a16:creationId xmlns:a16="http://schemas.microsoft.com/office/drawing/2014/main" id="{93A77C1D-4295-0B0C-714D-00291E3A4229}"/>
                  </a:ext>
                </a:extLst>
              </p:cNvPr>
              <p:cNvSpPr>
                <a:spLocks noGrp="1" noRot="1" noChangeAspect="1" noMove="1" noResize="1" noEditPoints="1" noAdjustHandles="1" noChangeArrowheads="1" noChangeShapeType="1" noTextEdit="1"/>
              </p:cNvSpPr>
              <p:nvPr>
                <p:ph idx="1"/>
              </p:nvPr>
            </p:nvSpPr>
            <p:spPr>
              <a:xfrm>
                <a:off x="838200" y="1543051"/>
                <a:ext cx="10515600" cy="3141333"/>
              </a:xfrm>
              <a:blipFill>
                <a:blip r:embed="rId2"/>
                <a:stretch>
                  <a:fillRect t="-1942" b="-1553"/>
                </a:stretch>
              </a:blipFill>
            </p:spPr>
            <p:txBody>
              <a:bodyPr/>
              <a:lstStyle/>
              <a:p>
                <a:r>
                  <a:rPr lang="zh-SG" altLang="en-US">
                    <a:noFill/>
                  </a:rPr>
                  <a:t> </a:t>
                </a:r>
              </a:p>
            </p:txBody>
          </p:sp>
        </mc:Fallback>
      </mc:AlternateContent>
      <p:pic>
        <p:nvPicPr>
          <p:cNvPr id="5" name="图片 4">
            <a:extLst>
              <a:ext uri="{FF2B5EF4-FFF2-40B4-BE49-F238E27FC236}">
                <a16:creationId xmlns:a16="http://schemas.microsoft.com/office/drawing/2014/main" id="{F99D1DED-BFE7-6303-8757-592E95594E08}"/>
              </a:ext>
            </a:extLst>
          </p:cNvPr>
          <p:cNvPicPr>
            <a:picLocks noChangeAspect="1"/>
          </p:cNvPicPr>
          <p:nvPr/>
        </p:nvPicPr>
        <p:blipFill>
          <a:blip r:embed="rId3"/>
          <a:stretch>
            <a:fillRect/>
          </a:stretch>
        </p:blipFill>
        <p:spPr>
          <a:xfrm>
            <a:off x="3987942" y="4655741"/>
            <a:ext cx="4216116" cy="2117862"/>
          </a:xfrm>
          <a:prstGeom prst="rect">
            <a:avLst/>
          </a:prstGeom>
        </p:spPr>
      </p:pic>
      <p:pic>
        <p:nvPicPr>
          <p:cNvPr id="4" name="图片 6">
            <a:extLst>
              <a:ext uri="{FF2B5EF4-FFF2-40B4-BE49-F238E27FC236}">
                <a16:creationId xmlns:a16="http://schemas.microsoft.com/office/drawing/2014/main" id="{91DA299D-B479-1B1F-B6E7-317651CF2669}"/>
              </a:ext>
            </a:extLst>
          </p:cNvPr>
          <p:cNvPicPr>
            <a:picLocks noChangeAspect="1"/>
          </p:cNvPicPr>
          <p:nvPr/>
        </p:nvPicPr>
        <p:blipFill>
          <a:blip r:embed="rId4"/>
          <a:stretch>
            <a:fillRect/>
          </a:stretch>
        </p:blipFill>
        <p:spPr>
          <a:xfrm>
            <a:off x="6554052" y="1543050"/>
            <a:ext cx="4799748" cy="5119732"/>
          </a:xfrm>
          <a:prstGeom prst="rect">
            <a:avLst/>
          </a:prstGeom>
        </p:spPr>
      </p:pic>
    </p:spTree>
    <p:extLst>
      <p:ext uri="{BB962C8B-B14F-4D97-AF65-F5344CB8AC3E}">
        <p14:creationId xmlns:p14="http://schemas.microsoft.com/office/powerpoint/2010/main" val="204486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822F33-0CAC-7559-A30D-B5726EC78A8B}"/>
              </a:ext>
            </a:extLst>
          </p:cNvPr>
          <p:cNvSpPr>
            <a:spLocks noGrp="1"/>
          </p:cNvSpPr>
          <p:nvPr>
            <p:ph type="title"/>
          </p:nvPr>
        </p:nvSpPr>
        <p:spPr/>
        <p:txBody>
          <a:bodyPr/>
          <a:lstStyle/>
          <a:p>
            <a:r>
              <a:rPr lang="en-US" altLang="zh-SG" dirty="0"/>
              <a:t>Learning the Model Parameters of VAEs</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4F103D3-CC65-60BD-8D1E-978C772B4D31}"/>
                  </a:ext>
                </a:extLst>
              </p:cNvPr>
              <p:cNvSpPr>
                <a:spLocks noGrp="1"/>
              </p:cNvSpPr>
              <p:nvPr>
                <p:ph idx="1"/>
              </p:nvPr>
            </p:nvSpPr>
            <p:spPr>
              <a:xfrm>
                <a:off x="838200" y="1543050"/>
                <a:ext cx="10515600" cy="2906349"/>
              </a:xfrm>
            </p:spPr>
            <p:txBody>
              <a:bodyPr/>
              <a:lstStyle/>
              <a:p>
                <a:r>
                  <a:rPr lang="en-US" altLang="zh-CN" dirty="0"/>
                  <a:t>Trick 2: Efficient Approximation via Importance Sampling:</a:t>
                </a:r>
              </a:p>
              <a:p>
                <a:pPr lvl="1"/>
                <a:r>
                  <a:rPr lang="en-US" altLang="zh-SG" dirty="0"/>
                  <a:t>Problem with Trick 1: higher dimension </a:t>
                </a:r>
                <a14:m>
                  <m:oMath xmlns:m="http://schemas.openxmlformats.org/officeDocument/2006/math">
                    <m:r>
                      <a:rPr lang="en-US" altLang="zh-SG" b="0" i="1" smtClean="0">
                        <a:latin typeface="Cambria Math" panose="02040503050406030204" pitchFamily="18" charset="0"/>
                      </a:rPr>
                      <m:t>𝑧</m:t>
                    </m:r>
                  </m:oMath>
                </a14:m>
                <a:r>
                  <a:rPr lang="en-US" altLang="zh-SG" dirty="0"/>
                  <a:t>, more samples needed. But w</a:t>
                </a:r>
                <a:r>
                  <a:rPr lang="en-US" altLang="zh-CN" dirty="0"/>
                  <a:t>hen approx. the likelihood intensity for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𝜃</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en-US" altLang="zh-SG" dirty="0"/>
                  <a:t>, only sample </a:t>
                </a:r>
                <a14:m>
                  <m:oMath xmlns:m="http://schemas.openxmlformats.org/officeDocument/2006/math">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𝑧</m:t>
                        </m:r>
                      </m:e>
                      <m:sup>
                        <m:r>
                          <a:rPr lang="en-US" altLang="zh-SG" b="0" i="1" smtClean="0">
                            <a:latin typeface="Cambria Math" panose="02040503050406030204" pitchFamily="18" charset="0"/>
                          </a:rPr>
                          <m:t>(2)</m:t>
                        </m:r>
                      </m:sup>
                    </m:sSup>
                  </m:oMath>
                </a14:m>
                <a:r>
                  <a:rPr lang="zh-SG" altLang="en-US" dirty="0"/>
                  <a:t> </a:t>
                </a:r>
                <a:r>
                  <a:rPr lang="en-US" altLang="zh-SG" dirty="0"/>
                  <a:t>works.</a:t>
                </a:r>
              </a:p>
              <a:p>
                <a:pPr lvl="1"/>
                <a:r>
                  <a:rPr lang="en-US" altLang="zh-SG" dirty="0"/>
                  <a:t>Importance sampling: only sample </a:t>
                </a:r>
                <a14:m>
                  <m:oMath xmlns:m="http://schemas.openxmlformats.org/officeDocument/2006/math">
                    <m:r>
                      <a:rPr lang="en-US" altLang="zh-SG" i="1" dirty="0" smtClean="0">
                        <a:latin typeface="Cambria Math" panose="02040503050406030204" pitchFamily="18" charset="0"/>
                      </a:rPr>
                      <m:t>𝑧</m:t>
                    </m:r>
                  </m:oMath>
                </a14:m>
                <a:r>
                  <a:rPr lang="en-US" altLang="zh-SG" dirty="0"/>
                  <a:t> values that place high probability on </a:t>
                </a:r>
                <a14:m>
                  <m:oMath xmlns:m="http://schemas.openxmlformats.org/officeDocument/2006/math">
                    <m:r>
                      <a:rPr lang="en-US" altLang="zh-SG" i="1" dirty="0" smtClean="0">
                        <a:latin typeface="Cambria Math" panose="02040503050406030204" pitchFamily="18" charset="0"/>
                      </a:rPr>
                      <m:t>𝑥</m:t>
                    </m:r>
                  </m:oMath>
                </a14:m>
                <a:r>
                  <a:rPr lang="en-US" altLang="zh-SG" dirty="0"/>
                  <a:t>, where values of </a:t>
                </a:r>
                <a14:m>
                  <m:oMath xmlns:m="http://schemas.openxmlformats.org/officeDocument/2006/math">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𝑝</m:t>
                        </m:r>
                      </m:e>
                      <m:sub>
                        <m:r>
                          <a:rPr lang="en-US" altLang="zh-SG" b="0" i="1" smtClean="0">
                            <a:latin typeface="Cambria Math" panose="02040503050406030204" pitchFamily="18" charset="0"/>
                          </a:rPr>
                          <m:t>𝜃</m:t>
                        </m:r>
                      </m:sub>
                    </m:sSub>
                    <m:r>
                      <a:rPr lang="en-US" altLang="zh-SG" b="0" i="1" smtClean="0">
                        <a:latin typeface="Cambria Math" panose="02040503050406030204" pitchFamily="18" charset="0"/>
                      </a:rPr>
                      <m:t>(</m:t>
                    </m:r>
                    <m:r>
                      <a:rPr lang="en-US" altLang="zh-SG" b="0" i="1" smtClean="0">
                        <a:latin typeface="Cambria Math" panose="02040503050406030204" pitchFamily="18" charset="0"/>
                      </a:rPr>
                      <m:t>𝑥</m:t>
                    </m:r>
                    <m:r>
                      <a:rPr lang="en-US" altLang="zh-SG" b="0" i="1" smtClean="0">
                        <a:latin typeface="Cambria Math" panose="02040503050406030204" pitchFamily="18" charset="0"/>
                      </a:rPr>
                      <m:t>|</m:t>
                    </m:r>
                    <m:r>
                      <a:rPr lang="en-US" altLang="zh-SG" b="0" i="1" smtClean="0">
                        <a:latin typeface="Cambria Math" panose="02040503050406030204" pitchFamily="18" charset="0"/>
                      </a:rPr>
                      <m:t>𝑧</m:t>
                    </m:r>
                    <m:r>
                      <a:rPr lang="en-US" altLang="zh-SG" b="0" i="1" smtClean="0">
                        <a:latin typeface="Cambria Math" panose="02040503050406030204" pitchFamily="18" charset="0"/>
                      </a:rPr>
                      <m:t>)</m:t>
                    </m:r>
                  </m:oMath>
                </a14:m>
                <a:r>
                  <a:rPr lang="zh-SG" altLang="en-US" dirty="0"/>
                  <a:t> </a:t>
                </a:r>
                <a:r>
                  <a:rPr lang="en-US" altLang="zh-SG" dirty="0"/>
                  <a:t>is large.</a:t>
                </a:r>
              </a:p>
              <a:p>
                <a:pPr lvl="1"/>
                <a:r>
                  <a:rPr lang="en-US" altLang="zh-SG" dirty="0"/>
                  <a:t>Define </a:t>
                </a:r>
                <a14:m>
                  <m:oMath xmlns:m="http://schemas.openxmlformats.org/officeDocument/2006/math">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𝑞</m:t>
                        </m:r>
                      </m:e>
                      <m:sub>
                        <m:r>
                          <a:rPr lang="en-US" altLang="zh-SG" b="0" i="1" smtClean="0">
                            <a:latin typeface="Cambria Math" panose="02040503050406030204" pitchFamily="18" charset="0"/>
                          </a:rPr>
                          <m:t>𝑧</m:t>
                        </m:r>
                      </m:sub>
                    </m:sSub>
                  </m:oMath>
                </a14:m>
                <a:r>
                  <a:rPr lang="zh-SG" altLang="en-US" dirty="0"/>
                  <a:t> </a:t>
                </a:r>
                <a:r>
                  <a:rPr lang="en-US" altLang="zh-SG" dirty="0"/>
                  <a:t>whose optimal is </a:t>
                </a:r>
                <a14:m>
                  <m:oMath xmlns:m="http://schemas.openxmlformats.org/officeDocument/2006/math">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𝑞</m:t>
                        </m:r>
                      </m:e>
                      <m:sup>
                        <m:r>
                          <a:rPr lang="en-US" altLang="zh-SG" b="0" i="1" smtClean="0">
                            <a:latin typeface="Cambria Math" panose="02040503050406030204" pitchFamily="18" charset="0"/>
                          </a:rPr>
                          <m:t>∗</m:t>
                        </m:r>
                      </m:sup>
                    </m:sSup>
                    <m:r>
                      <a:rPr lang="en-US" altLang="zh-SG" b="0" i="1" smtClean="0">
                        <a:latin typeface="Cambria Math" panose="02040503050406030204" pitchFamily="18" charset="0"/>
                      </a:rPr>
                      <m:t>=</m:t>
                    </m:r>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𝑝</m:t>
                        </m:r>
                      </m:e>
                      <m:sub>
                        <m:r>
                          <a:rPr lang="en-US" altLang="zh-SG" b="0" i="1" smtClean="0">
                            <a:latin typeface="Cambria Math" panose="02040503050406030204" pitchFamily="18" charset="0"/>
                          </a:rPr>
                          <m:t>𝜃</m:t>
                        </m:r>
                      </m:sub>
                    </m:sSub>
                    <m:r>
                      <a:rPr lang="en-US" altLang="zh-SG" b="0" i="1" smtClean="0">
                        <a:latin typeface="Cambria Math" panose="02040503050406030204" pitchFamily="18" charset="0"/>
                      </a:rPr>
                      <m:t>(</m:t>
                    </m:r>
                    <m:r>
                      <a:rPr lang="en-US" altLang="zh-SG" b="0" i="1" smtClean="0">
                        <a:latin typeface="Cambria Math" panose="02040503050406030204" pitchFamily="18" charset="0"/>
                      </a:rPr>
                      <m:t>𝑍</m:t>
                    </m:r>
                    <m:r>
                      <a:rPr lang="en-US" altLang="zh-SG" b="0" i="1" smtClean="0">
                        <a:latin typeface="Cambria Math" panose="02040503050406030204" pitchFamily="18" charset="0"/>
                      </a:rPr>
                      <m:t>|</m:t>
                    </m:r>
                    <m:r>
                      <a:rPr lang="en-US" altLang="zh-SG" b="0" i="1" smtClean="0">
                        <a:latin typeface="Cambria Math" panose="02040503050406030204" pitchFamily="18" charset="0"/>
                      </a:rPr>
                      <m:t>𝑥</m:t>
                    </m:r>
                    <m:r>
                      <a:rPr lang="en-US" altLang="zh-SG" b="0" i="1" smtClean="0">
                        <a:latin typeface="Cambria Math" panose="02040503050406030204" pitchFamily="18" charset="0"/>
                      </a:rPr>
                      <m:t>)</m:t>
                    </m:r>
                  </m:oMath>
                </a14:m>
                <a:r>
                  <a:rPr lang="en-US" altLang="zh-SG" dirty="0"/>
                  <a:t>: a prediction of which </a:t>
                </a:r>
                <a14:m>
                  <m:oMath xmlns:m="http://schemas.openxmlformats.org/officeDocument/2006/math">
                    <m:r>
                      <a:rPr lang="en-US" altLang="zh-SG" b="0" i="1" smtClean="0">
                        <a:latin typeface="Cambria Math" panose="02040503050406030204" pitchFamily="18" charset="0"/>
                      </a:rPr>
                      <m:t>𝑧</m:t>
                    </m:r>
                  </m:oMath>
                </a14:m>
                <a:r>
                  <a:rPr lang="zh-SG" altLang="en-US" dirty="0"/>
                  <a:t> </a:t>
                </a:r>
                <a:r>
                  <a:rPr lang="en-US" altLang="zh-SG" dirty="0"/>
                  <a:t>values most likely to have generated the observed </a:t>
                </a:r>
                <a14:m>
                  <m:oMath xmlns:m="http://schemas.openxmlformats.org/officeDocument/2006/math">
                    <m:r>
                      <a:rPr lang="en-US" altLang="zh-SG" b="0" i="1" smtClean="0">
                        <a:latin typeface="Cambria Math" panose="02040503050406030204" pitchFamily="18" charset="0"/>
                      </a:rPr>
                      <m:t>𝑥</m:t>
                    </m:r>
                  </m:oMath>
                </a14:m>
                <a:r>
                  <a:rPr lang="en-US" altLang="zh-SG" dirty="0"/>
                  <a:t>.</a:t>
                </a:r>
                <a:endParaRPr lang="zh-SG" altLang="en-US" dirty="0"/>
              </a:p>
            </p:txBody>
          </p:sp>
        </mc:Choice>
        <mc:Fallback xmlns="">
          <p:sp>
            <p:nvSpPr>
              <p:cNvPr id="3" name="内容占位符 2">
                <a:extLst>
                  <a:ext uri="{FF2B5EF4-FFF2-40B4-BE49-F238E27FC236}">
                    <a16:creationId xmlns:a16="http://schemas.microsoft.com/office/drawing/2014/main" id="{54F103D3-CC65-60BD-8D1E-978C772B4D31}"/>
                  </a:ext>
                </a:extLst>
              </p:cNvPr>
              <p:cNvSpPr>
                <a:spLocks noGrp="1" noRot="1" noChangeAspect="1" noMove="1" noResize="1" noEditPoints="1" noAdjustHandles="1" noChangeArrowheads="1" noChangeShapeType="1" noTextEdit="1"/>
              </p:cNvSpPr>
              <p:nvPr>
                <p:ph idx="1"/>
              </p:nvPr>
            </p:nvSpPr>
            <p:spPr>
              <a:xfrm>
                <a:off x="838200" y="1543050"/>
                <a:ext cx="10515600" cy="2906349"/>
              </a:xfrm>
              <a:blipFill>
                <a:blip r:embed="rId3"/>
                <a:stretch>
                  <a:fillRect t="-2096" r="-812" b="-6709"/>
                </a:stretch>
              </a:blipFill>
            </p:spPr>
            <p:txBody>
              <a:bodyPr/>
              <a:lstStyle/>
              <a:p>
                <a:r>
                  <a:rPr lang="zh-SG" altLang="en-US">
                    <a:noFill/>
                  </a:rPr>
                  <a:t> </a:t>
                </a:r>
              </a:p>
            </p:txBody>
          </p:sp>
        </mc:Fallback>
      </mc:AlternateContent>
      <p:pic>
        <p:nvPicPr>
          <p:cNvPr id="5" name="图片 4">
            <a:extLst>
              <a:ext uri="{FF2B5EF4-FFF2-40B4-BE49-F238E27FC236}">
                <a16:creationId xmlns:a16="http://schemas.microsoft.com/office/drawing/2014/main" id="{D1D73B95-A0A9-AA6F-4A2D-0AC28CD8A980}"/>
              </a:ext>
            </a:extLst>
          </p:cNvPr>
          <p:cNvPicPr>
            <a:picLocks noChangeAspect="1"/>
          </p:cNvPicPr>
          <p:nvPr/>
        </p:nvPicPr>
        <p:blipFill>
          <a:blip r:embed="rId4"/>
          <a:stretch>
            <a:fillRect/>
          </a:stretch>
        </p:blipFill>
        <p:spPr>
          <a:xfrm>
            <a:off x="6140273" y="4404946"/>
            <a:ext cx="5213527" cy="2453054"/>
          </a:xfrm>
          <a:prstGeom prst="rect">
            <a:avLst/>
          </a:prstGeom>
        </p:spPr>
      </p:pic>
      <p:grpSp>
        <p:nvGrpSpPr>
          <p:cNvPr id="15" name="组合 14">
            <a:extLst>
              <a:ext uri="{FF2B5EF4-FFF2-40B4-BE49-F238E27FC236}">
                <a16:creationId xmlns:a16="http://schemas.microsoft.com/office/drawing/2014/main" id="{B843C9E2-644A-9E41-BE56-E277B62F4E53}"/>
              </a:ext>
            </a:extLst>
          </p:cNvPr>
          <p:cNvGrpSpPr/>
          <p:nvPr/>
        </p:nvGrpSpPr>
        <p:grpSpPr>
          <a:xfrm>
            <a:off x="991206" y="4808017"/>
            <a:ext cx="4717584" cy="1735818"/>
            <a:chOff x="838200" y="4496823"/>
            <a:chExt cx="5023596" cy="1848414"/>
          </a:xfrm>
        </p:grpSpPr>
        <p:grpSp>
          <p:nvGrpSpPr>
            <p:cNvPr id="12" name="组合 11">
              <a:extLst>
                <a:ext uri="{FF2B5EF4-FFF2-40B4-BE49-F238E27FC236}">
                  <a16:creationId xmlns:a16="http://schemas.microsoft.com/office/drawing/2014/main" id="{BB2A7688-1313-B23B-22A6-F92D9AA26C13}"/>
                </a:ext>
              </a:extLst>
            </p:cNvPr>
            <p:cNvGrpSpPr/>
            <p:nvPr/>
          </p:nvGrpSpPr>
          <p:grpSpPr>
            <a:xfrm>
              <a:off x="838200" y="4496823"/>
              <a:ext cx="4690612" cy="1848414"/>
              <a:chOff x="675425" y="3768982"/>
              <a:chExt cx="6537608" cy="2576255"/>
            </a:xfrm>
          </p:grpSpPr>
          <p:pic>
            <p:nvPicPr>
              <p:cNvPr id="7" name="图片 6">
                <a:extLst>
                  <a:ext uri="{FF2B5EF4-FFF2-40B4-BE49-F238E27FC236}">
                    <a16:creationId xmlns:a16="http://schemas.microsoft.com/office/drawing/2014/main" id="{8304841A-F0A8-455A-6DB5-C7F43DC58B1A}"/>
                  </a:ext>
                </a:extLst>
              </p:cNvPr>
              <p:cNvPicPr>
                <a:picLocks noChangeAspect="1"/>
              </p:cNvPicPr>
              <p:nvPr/>
            </p:nvPicPr>
            <p:blipFill rotWithShape="1">
              <a:blip r:embed="rId5"/>
              <a:srcRect r="4935"/>
              <a:stretch/>
            </p:blipFill>
            <p:spPr>
              <a:xfrm>
                <a:off x="675425" y="3768982"/>
                <a:ext cx="6537608" cy="923925"/>
              </a:xfrm>
              <a:prstGeom prst="rect">
                <a:avLst/>
              </a:prstGeom>
            </p:spPr>
          </p:pic>
          <p:pic>
            <p:nvPicPr>
              <p:cNvPr id="9" name="图片 8">
                <a:extLst>
                  <a:ext uri="{FF2B5EF4-FFF2-40B4-BE49-F238E27FC236}">
                    <a16:creationId xmlns:a16="http://schemas.microsoft.com/office/drawing/2014/main" id="{9DFB68B5-2FFE-62C0-C914-45621D928A2C}"/>
                  </a:ext>
                </a:extLst>
              </p:cNvPr>
              <p:cNvPicPr>
                <a:picLocks noChangeAspect="1"/>
              </p:cNvPicPr>
              <p:nvPr/>
            </p:nvPicPr>
            <p:blipFill>
              <a:blip r:embed="rId6"/>
              <a:stretch>
                <a:fillRect/>
              </a:stretch>
            </p:blipFill>
            <p:spPr>
              <a:xfrm>
                <a:off x="1590141" y="4622752"/>
                <a:ext cx="3790950" cy="914400"/>
              </a:xfrm>
              <a:prstGeom prst="rect">
                <a:avLst/>
              </a:prstGeom>
            </p:spPr>
          </p:pic>
          <p:pic>
            <p:nvPicPr>
              <p:cNvPr id="11" name="图片 10">
                <a:extLst>
                  <a:ext uri="{FF2B5EF4-FFF2-40B4-BE49-F238E27FC236}">
                    <a16:creationId xmlns:a16="http://schemas.microsoft.com/office/drawing/2014/main" id="{09A54026-D217-8C50-02F9-0200DDD359EF}"/>
                  </a:ext>
                </a:extLst>
              </p:cNvPr>
              <p:cNvPicPr>
                <a:picLocks noChangeAspect="1"/>
              </p:cNvPicPr>
              <p:nvPr/>
            </p:nvPicPr>
            <p:blipFill rotWithShape="1">
              <a:blip r:embed="rId7"/>
              <a:srcRect l="1584" r="-1"/>
              <a:stretch/>
            </p:blipFill>
            <p:spPr>
              <a:xfrm>
                <a:off x="1590141" y="5487987"/>
                <a:ext cx="3402818" cy="857250"/>
              </a:xfrm>
              <a:prstGeom prst="rect">
                <a:avLst/>
              </a:prstGeom>
            </p:spPr>
          </p:pic>
        </p:grpSp>
        <p:pic>
          <p:nvPicPr>
            <p:cNvPr id="14" name="图片 13">
              <a:extLst>
                <a:ext uri="{FF2B5EF4-FFF2-40B4-BE49-F238E27FC236}">
                  <a16:creationId xmlns:a16="http://schemas.microsoft.com/office/drawing/2014/main" id="{F328129E-4C41-7A3B-94A7-D9F54F84517D}"/>
                </a:ext>
              </a:extLst>
            </p:cNvPr>
            <p:cNvPicPr>
              <a:picLocks noChangeAspect="1"/>
            </p:cNvPicPr>
            <p:nvPr/>
          </p:nvPicPr>
          <p:blipFill>
            <a:blip r:embed="rId8"/>
            <a:stretch>
              <a:fillRect/>
            </a:stretch>
          </p:blipFill>
          <p:spPr>
            <a:xfrm>
              <a:off x="3997254" y="5872032"/>
              <a:ext cx="1864542" cy="331348"/>
            </a:xfrm>
            <a:prstGeom prst="rect">
              <a:avLst/>
            </a:prstGeom>
          </p:spPr>
        </p:pic>
      </p:grpSp>
      <p:pic>
        <p:nvPicPr>
          <p:cNvPr id="20" name="图片 16">
            <a:extLst>
              <a:ext uri="{FF2B5EF4-FFF2-40B4-BE49-F238E27FC236}">
                <a16:creationId xmlns:a16="http://schemas.microsoft.com/office/drawing/2014/main" id="{2377632A-58C0-F8BB-9DE7-D4DDF1C53911}"/>
              </a:ext>
            </a:extLst>
          </p:cNvPr>
          <p:cNvPicPr>
            <a:picLocks noChangeAspect="1"/>
          </p:cNvPicPr>
          <p:nvPr/>
        </p:nvPicPr>
        <p:blipFill>
          <a:blip r:embed="rId9"/>
          <a:stretch>
            <a:fillRect/>
          </a:stretch>
        </p:blipFill>
        <p:spPr>
          <a:xfrm>
            <a:off x="2475861" y="1537796"/>
            <a:ext cx="7240278" cy="3002368"/>
          </a:xfrm>
          <a:prstGeom prst="rect">
            <a:avLst/>
          </a:prstGeom>
        </p:spPr>
      </p:pic>
    </p:spTree>
    <p:extLst>
      <p:ext uri="{BB962C8B-B14F-4D97-AF65-F5344CB8AC3E}">
        <p14:creationId xmlns:p14="http://schemas.microsoft.com/office/powerpoint/2010/main" val="346728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139F9C-2003-2BB4-DCD7-AB00F09704F3}"/>
              </a:ext>
            </a:extLst>
          </p:cNvPr>
          <p:cNvSpPr>
            <a:spLocks noGrp="1"/>
          </p:cNvSpPr>
          <p:nvPr>
            <p:ph type="title"/>
          </p:nvPr>
        </p:nvSpPr>
        <p:spPr/>
        <p:txBody>
          <a:bodyPr/>
          <a:lstStyle/>
          <a:p>
            <a:r>
              <a:rPr lang="en-US" altLang="zh-SG" dirty="0"/>
              <a:t>Learning the Model Parameters of VAEs</a:t>
            </a:r>
            <a:endParaRPr lang="zh-SG" altLang="en-US" dirty="0"/>
          </a:p>
        </p:txBody>
      </p:sp>
      <p:pic>
        <p:nvPicPr>
          <p:cNvPr id="5" name="内容占位符 4">
            <a:extLst>
              <a:ext uri="{FF2B5EF4-FFF2-40B4-BE49-F238E27FC236}">
                <a16:creationId xmlns:a16="http://schemas.microsoft.com/office/drawing/2014/main" id="{C61B6BDE-57B8-E84B-C077-181B01E69D7B}"/>
              </a:ext>
            </a:extLst>
          </p:cNvPr>
          <p:cNvPicPr>
            <a:picLocks noGrp="1" noChangeAspect="1"/>
          </p:cNvPicPr>
          <p:nvPr>
            <p:ph idx="1"/>
          </p:nvPr>
        </p:nvPicPr>
        <p:blipFill>
          <a:blip r:embed="rId2"/>
          <a:stretch>
            <a:fillRect/>
          </a:stretch>
        </p:blipFill>
        <p:spPr>
          <a:xfrm>
            <a:off x="838200" y="1998887"/>
            <a:ext cx="10515600" cy="3890513"/>
          </a:xfrm>
        </p:spPr>
      </p:pic>
    </p:spTree>
    <p:extLst>
      <p:ext uri="{BB962C8B-B14F-4D97-AF65-F5344CB8AC3E}">
        <p14:creationId xmlns:p14="http://schemas.microsoft.com/office/powerpoint/2010/main" val="81762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E2DF2-6038-DCF4-DA8F-78F4CF695DD4}"/>
              </a:ext>
            </a:extLst>
          </p:cNvPr>
          <p:cNvSpPr>
            <a:spLocks noGrp="1"/>
          </p:cNvSpPr>
          <p:nvPr>
            <p:ph type="title"/>
          </p:nvPr>
        </p:nvSpPr>
        <p:spPr>
          <a:xfrm>
            <a:off x="838200" y="673823"/>
            <a:ext cx="10515600" cy="708168"/>
          </a:xfrm>
        </p:spPr>
        <p:txBody>
          <a:bodyPr/>
          <a:lstStyle/>
          <a:p>
            <a:r>
              <a:rPr lang="en-US" altLang="zh-SG"/>
              <a:t>First – What is a Generative Model?</a:t>
            </a:r>
            <a:endParaRPr lang="zh-SG" altLang="en-US"/>
          </a:p>
        </p:txBody>
      </p:sp>
      <p:sp>
        <p:nvSpPr>
          <p:cNvPr id="3" name="Content Placeholder 2">
            <a:extLst>
              <a:ext uri="{FF2B5EF4-FFF2-40B4-BE49-F238E27FC236}">
                <a16:creationId xmlns:a16="http://schemas.microsoft.com/office/drawing/2014/main" id="{54CE508C-F631-08C0-B338-AD96C25E9AAA}"/>
              </a:ext>
            </a:extLst>
          </p:cNvPr>
          <p:cNvSpPr>
            <a:spLocks noGrp="1"/>
          </p:cNvSpPr>
          <p:nvPr>
            <p:ph idx="1"/>
          </p:nvPr>
        </p:nvSpPr>
        <p:spPr>
          <a:xfrm>
            <a:off x="838200" y="1381991"/>
            <a:ext cx="10515600" cy="576694"/>
          </a:xfrm>
        </p:spPr>
        <p:txBody>
          <a:bodyPr/>
          <a:lstStyle/>
          <a:p>
            <a:r>
              <a:rPr lang="en-US" altLang="zh-SG"/>
              <a:t>Quick recap: we are more familiar with discriminative models.</a:t>
            </a:r>
            <a:endParaRPr lang="zh-SG" altLang="en-US"/>
          </a:p>
        </p:txBody>
      </p:sp>
      <p:pic>
        <p:nvPicPr>
          <p:cNvPr id="1026" name="Picture 2" descr="A simple illustration of how one can use discriminative vs generative... |  Download Scientific Diagram">
            <a:extLst>
              <a:ext uri="{FF2B5EF4-FFF2-40B4-BE49-F238E27FC236}">
                <a16:creationId xmlns:a16="http://schemas.microsoft.com/office/drawing/2014/main" id="{7F387AEC-1344-DE40-2BD6-9844C60983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3215"/>
          <a:stretch/>
        </p:blipFill>
        <p:spPr bwMode="auto">
          <a:xfrm>
            <a:off x="3079173" y="2030992"/>
            <a:ext cx="6033654" cy="16849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AF4E721-06B3-65C6-597F-07DB099279B2}"/>
                  </a:ext>
                </a:extLst>
              </p:cNvPr>
              <p:cNvSpPr txBox="1">
                <a:spLocks/>
              </p:cNvSpPr>
              <p:nvPr/>
            </p:nvSpPr>
            <p:spPr>
              <a:xfrm>
                <a:off x="838200" y="3852199"/>
                <a:ext cx="10515600" cy="2523413"/>
              </a:xfrm>
              <a:prstGeom prst="rect">
                <a:avLst/>
              </a:prstGeom>
            </p:spPr>
            <p:txBody>
              <a:bodyPr vert="horz" lIns="91440" tIns="45720" rIns="91440" bIns="45720" rtlCol="0">
                <a:noAutofit/>
              </a:bodyPr>
              <a:lstStyle>
                <a:lvl1pPr marL="324000" indent="-324000" algn="l" defTabSz="914377" rtl="0" eaLnBrk="1" latinLnBrk="0" hangingPunct="1">
                  <a:lnSpc>
                    <a:spcPct val="100000"/>
                  </a:lnSpc>
                  <a:spcBef>
                    <a:spcPts val="600"/>
                  </a:spcBef>
                  <a:spcAft>
                    <a:spcPts val="600"/>
                  </a:spcAft>
                  <a:buFontTx/>
                  <a:buBlip>
                    <a:blip r:embed="rId3"/>
                  </a:buBlip>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324000" algn="l" defTabSz="914377" rtl="0" eaLnBrk="1" latinLnBrk="0" hangingPunct="1">
                  <a:lnSpc>
                    <a:spcPct val="100000"/>
                  </a:lnSpc>
                  <a:spcBef>
                    <a:spcPts val="0"/>
                  </a:spcBef>
                  <a:spcAft>
                    <a:spcPts val="600"/>
                  </a:spcAft>
                  <a:buFontTx/>
                  <a:buBlip>
                    <a:blip r:embed="rId3"/>
                  </a:buBlip>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Tx/>
                  <a:buBlip>
                    <a:blip r:embed="rId3"/>
                  </a:buBlip>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Tx/>
                  <a:buBlip>
                    <a:blip r:embed="rId3"/>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Tx/>
                  <a:buBlip>
                    <a:blip r:embed="rId3"/>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SG"/>
                  <a:t>Discriminative models discriminate between different kinds of data instances.</a:t>
                </a:r>
              </a:p>
              <a:p>
                <a:pPr lvl="1"/>
                <a:r>
                  <a:rPr lang="en-US" altLang="zh-SG"/>
                  <a:t>Capture the conditional probability </a:t>
                </a:r>
                <a14:m>
                  <m:oMath xmlns:m="http://schemas.openxmlformats.org/officeDocument/2006/math">
                    <m:r>
                      <a:rPr lang="en-US" altLang="zh-SG" b="0" i="1" smtClean="0">
                        <a:latin typeface="Cambria Math" panose="02040503050406030204" pitchFamily="18" charset="0"/>
                      </a:rPr>
                      <m:t>𝑝</m:t>
                    </m:r>
                    <m:r>
                      <a:rPr lang="en-US" altLang="zh-SG" b="0" i="1" smtClean="0">
                        <a:latin typeface="Cambria Math" panose="02040503050406030204" pitchFamily="18" charset="0"/>
                      </a:rPr>
                      <m:t>(</m:t>
                    </m:r>
                    <m:r>
                      <a:rPr lang="en-US" altLang="zh-SG" b="0" i="1" smtClean="0">
                        <a:latin typeface="Cambria Math" panose="02040503050406030204" pitchFamily="18" charset="0"/>
                      </a:rPr>
                      <m:t>𝑦</m:t>
                    </m:r>
                    <m:r>
                      <a:rPr lang="en-US" altLang="zh-SG" b="0" i="1" smtClean="0">
                        <a:latin typeface="Cambria Math" panose="02040503050406030204" pitchFamily="18" charset="0"/>
                      </a:rPr>
                      <m:t>|</m:t>
                    </m:r>
                    <m:r>
                      <a:rPr lang="en-US" altLang="zh-SG" b="0" i="1" smtClean="0">
                        <a:latin typeface="Cambria Math" panose="02040503050406030204" pitchFamily="18" charset="0"/>
                      </a:rPr>
                      <m:t>𝑥</m:t>
                    </m:r>
                    <m:r>
                      <a:rPr lang="en-US" altLang="zh-SG" b="0" i="1" smtClean="0">
                        <a:latin typeface="Cambria Math" panose="02040503050406030204" pitchFamily="18" charset="0"/>
                      </a:rPr>
                      <m:t>)</m:t>
                    </m:r>
                  </m:oMath>
                </a14:m>
                <a:r>
                  <a:rPr lang="en-US" altLang="zh-SG"/>
                  <a:t>.</a:t>
                </a:r>
              </a:p>
              <a:p>
                <a:r>
                  <a:rPr lang="en-US" altLang="zh-SG"/>
                  <a:t>Generative models can generate new data instances.</a:t>
                </a:r>
              </a:p>
              <a:p>
                <a:pPr lvl="1"/>
                <a:r>
                  <a:rPr lang="en-US" altLang="zh-SG"/>
                  <a:t>Capture the joint probability </a:t>
                </a:r>
                <a14:m>
                  <m:oMath xmlns:m="http://schemas.openxmlformats.org/officeDocument/2006/math">
                    <m:r>
                      <a:rPr lang="en-US" altLang="zh-SG" i="1" smtClean="0">
                        <a:latin typeface="Cambria Math" panose="02040503050406030204" pitchFamily="18" charset="0"/>
                      </a:rPr>
                      <m:t>𝑝</m:t>
                    </m:r>
                    <m:r>
                      <a:rPr lang="en-US" altLang="zh-SG" i="1" smtClean="0">
                        <a:latin typeface="Cambria Math" panose="02040503050406030204" pitchFamily="18" charset="0"/>
                      </a:rPr>
                      <m:t>(</m:t>
                    </m:r>
                    <m:r>
                      <a:rPr lang="en-US" altLang="zh-SG" b="0" i="1" smtClean="0">
                        <a:latin typeface="Cambria Math" panose="02040503050406030204" pitchFamily="18" charset="0"/>
                      </a:rPr>
                      <m:t>𝑥</m:t>
                    </m:r>
                    <m:r>
                      <a:rPr lang="en-US" altLang="zh-SG" i="1" smtClean="0">
                        <a:latin typeface="Cambria Math" panose="02040503050406030204" pitchFamily="18" charset="0"/>
                      </a:rPr>
                      <m:t>, </m:t>
                    </m:r>
                    <m:r>
                      <a:rPr lang="en-US" altLang="zh-SG" b="0" i="1" smtClean="0">
                        <a:latin typeface="Cambria Math" panose="02040503050406030204" pitchFamily="18" charset="0"/>
                      </a:rPr>
                      <m:t>𝑦</m:t>
                    </m:r>
                    <m:r>
                      <a:rPr lang="en-US" altLang="zh-SG" i="1" smtClean="0">
                        <a:latin typeface="Cambria Math" panose="02040503050406030204" pitchFamily="18" charset="0"/>
                      </a:rPr>
                      <m:t>)</m:t>
                    </m:r>
                  </m:oMath>
                </a14:m>
                <a:r>
                  <a:rPr lang="en-US" altLang="zh-SG"/>
                  <a:t>, or just </a:t>
                </a:r>
                <a14:m>
                  <m:oMath xmlns:m="http://schemas.openxmlformats.org/officeDocument/2006/math">
                    <m:r>
                      <a:rPr lang="en-US" altLang="zh-SG" i="1" smtClean="0">
                        <a:latin typeface="Cambria Math" panose="02040503050406030204" pitchFamily="18" charset="0"/>
                      </a:rPr>
                      <m:t>𝑝</m:t>
                    </m:r>
                    <m:r>
                      <a:rPr lang="en-US" altLang="zh-SG" i="1" smtClean="0">
                        <a:latin typeface="Cambria Math" panose="02040503050406030204" pitchFamily="18" charset="0"/>
                      </a:rPr>
                      <m:t>(</m:t>
                    </m:r>
                    <m:r>
                      <a:rPr lang="en-US" altLang="zh-SG" b="0" i="1" smtClean="0">
                        <a:latin typeface="Cambria Math" panose="02040503050406030204" pitchFamily="18" charset="0"/>
                      </a:rPr>
                      <m:t>𝑥</m:t>
                    </m:r>
                    <m:r>
                      <a:rPr lang="en-US" altLang="zh-SG" i="1" smtClean="0">
                        <a:latin typeface="Cambria Math" panose="02040503050406030204" pitchFamily="18" charset="0"/>
                      </a:rPr>
                      <m:t>)</m:t>
                    </m:r>
                  </m:oMath>
                </a14:m>
                <a:r>
                  <a:rPr lang="en-US" altLang="zh-SG"/>
                  <a:t> if there are no labels.</a:t>
                </a:r>
                <a:endParaRPr lang="zh-SG" altLang="en-US"/>
              </a:p>
            </p:txBody>
          </p:sp>
        </mc:Choice>
        <mc:Fallback xmlns="">
          <p:sp>
            <p:nvSpPr>
              <p:cNvPr id="4" name="Content Placeholder 2">
                <a:extLst>
                  <a:ext uri="{FF2B5EF4-FFF2-40B4-BE49-F238E27FC236}">
                    <a16:creationId xmlns:a16="http://schemas.microsoft.com/office/drawing/2014/main" id="{5AF4E721-06B3-65C6-597F-07DB099279B2}"/>
                  </a:ext>
                </a:extLst>
              </p:cNvPr>
              <p:cNvSpPr txBox="1">
                <a:spLocks noRot="1" noChangeAspect="1" noMove="1" noResize="1" noEditPoints="1" noAdjustHandles="1" noChangeArrowheads="1" noChangeShapeType="1" noTextEdit="1"/>
              </p:cNvSpPr>
              <p:nvPr/>
            </p:nvSpPr>
            <p:spPr>
              <a:xfrm>
                <a:off x="838200" y="3852199"/>
                <a:ext cx="10515600" cy="2523413"/>
              </a:xfrm>
              <a:prstGeom prst="rect">
                <a:avLst/>
              </a:prstGeom>
              <a:blipFill>
                <a:blip r:embed="rId4"/>
                <a:stretch>
                  <a:fillRect t="-2657" b="-1208"/>
                </a:stretch>
              </a:blipFill>
            </p:spPr>
            <p:txBody>
              <a:bodyPr/>
              <a:lstStyle/>
              <a:p>
                <a:r>
                  <a:rPr lang="zh-SG" altLang="en-US">
                    <a:noFill/>
                  </a:rPr>
                  <a:t> </a:t>
                </a:r>
              </a:p>
            </p:txBody>
          </p:sp>
        </mc:Fallback>
      </mc:AlternateContent>
      <p:pic>
        <p:nvPicPr>
          <p:cNvPr id="6" name="Picture 2" descr="A simple illustration of how one can use discriminative vs generative... |  Download Scientific Diagram">
            <a:extLst>
              <a:ext uri="{FF2B5EF4-FFF2-40B4-BE49-F238E27FC236}">
                <a16:creationId xmlns:a16="http://schemas.microsoft.com/office/drawing/2014/main" id="{7B7D91F7-8358-F2D0-EE00-CF9727382C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701" b="-241"/>
          <a:stretch/>
        </p:blipFill>
        <p:spPr bwMode="auto">
          <a:xfrm>
            <a:off x="2757055" y="2327563"/>
            <a:ext cx="6677890" cy="110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52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0086A-3D21-C930-1A9E-F5A73420388D}"/>
              </a:ext>
            </a:extLst>
          </p:cNvPr>
          <p:cNvSpPr>
            <a:spLocks noGrp="1"/>
          </p:cNvSpPr>
          <p:nvPr>
            <p:ph type="title"/>
          </p:nvPr>
        </p:nvSpPr>
        <p:spPr/>
        <p:txBody>
          <a:bodyPr/>
          <a:lstStyle/>
          <a:p>
            <a:r>
              <a:rPr lang="en-US" altLang="zh-SG" dirty="0"/>
              <a:t>Learning the Model Parameters of VAEs</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8F2571E-A696-A0E3-6755-663B6F0E89D8}"/>
                  </a:ext>
                </a:extLst>
              </p:cNvPr>
              <p:cNvSpPr>
                <a:spLocks noGrp="1"/>
              </p:cNvSpPr>
              <p:nvPr>
                <p:ph idx="1"/>
              </p:nvPr>
            </p:nvSpPr>
            <p:spPr>
              <a:xfrm>
                <a:off x="838200" y="1543051"/>
                <a:ext cx="10515600" cy="2180958"/>
              </a:xfrm>
            </p:spPr>
            <p:txBody>
              <a:bodyPr/>
              <a:lstStyle/>
              <a:p>
                <a:r>
                  <a:rPr lang="en-US" altLang="zh-CN" dirty="0"/>
                  <a:t>Now we know we should be sampling from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𝜃</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en-US" altLang="zh-SG" dirty="0"/>
                  <a:t>, how?</a:t>
                </a:r>
              </a:p>
              <a:p>
                <a:pPr lvl="1">
                  <a:spcAft>
                    <a:spcPts val="0"/>
                  </a:spcAft>
                </a:pPr>
                <a:r>
                  <a:rPr lang="en-US" altLang="zh-SG" dirty="0"/>
                  <a:t>VAEs leverage on variational inference (Trick 3): predict the optimal sampling distribution for each given datapoint.</a:t>
                </a:r>
              </a:p>
              <a:p>
                <a:pPr lvl="1"/>
                <a:r>
                  <a:rPr lang="en-US" altLang="zh-SG" dirty="0"/>
                  <a:t>Approx.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𝜃</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SG" altLang="en-US" dirty="0"/>
                  <a:t> </a:t>
                </a:r>
                <a:r>
                  <a:rPr lang="en-US" altLang="zh-CN" dirty="0"/>
                  <a:t>with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𝜓</m:t>
                        </m:r>
                      </m:sub>
                    </m:sSub>
                  </m:oMath>
                </a14:m>
                <a:r>
                  <a:rPr lang="zh-SG" altLang="en-US" dirty="0"/>
                  <a:t> </a:t>
                </a:r>
                <a:r>
                  <a:rPr lang="en-US" altLang="zh-SG" dirty="0"/>
                  <a:t>which is a Gaussian function </a:t>
                </a:r>
                <a14:m>
                  <m:oMath xmlns:m="http://schemas.openxmlformats.org/officeDocument/2006/math">
                    <m:r>
                      <a:rPr lang="en-US" altLang="zh-SG" b="0" i="1" smtClean="0">
                        <a:latin typeface="Cambria Math" panose="02040503050406030204" pitchFamily="18" charset="0"/>
                      </a:rPr>
                      <m:t>𝒩</m:t>
                    </m:r>
                    <m:r>
                      <a:rPr lang="en-US" altLang="zh-SG" b="0" i="1" smtClean="0">
                        <a:latin typeface="Cambria Math" panose="02040503050406030204" pitchFamily="18" charset="0"/>
                      </a:rPr>
                      <m:t>(</m:t>
                    </m:r>
                    <m:sSubSup>
                      <m:sSubSupPr>
                        <m:ctrlPr>
                          <a:rPr lang="en-US" altLang="zh-SG" b="0" i="1" smtClean="0">
                            <a:latin typeface="Cambria Math" panose="02040503050406030204" pitchFamily="18" charset="0"/>
                          </a:rPr>
                        </m:ctrlPr>
                      </m:sSubSupPr>
                      <m:e>
                        <m:r>
                          <a:rPr lang="en-US" altLang="zh-SG" b="0" i="1" smtClean="0">
                            <a:latin typeface="Cambria Math" panose="02040503050406030204" pitchFamily="18" charset="0"/>
                          </a:rPr>
                          <m:t>𝑓</m:t>
                        </m:r>
                      </m:e>
                      <m:sub>
                        <m:r>
                          <a:rPr lang="en-US" altLang="zh-SG" b="0" i="1" smtClean="0">
                            <a:latin typeface="Cambria Math" panose="02040503050406030204" pitchFamily="18" charset="0"/>
                          </a:rPr>
                          <m:t>𝜓</m:t>
                        </m:r>
                      </m:sub>
                      <m:sup>
                        <m:r>
                          <a:rPr lang="en-US" altLang="zh-SG" b="0" i="1" smtClean="0">
                            <a:latin typeface="Cambria Math" panose="02040503050406030204" pitchFamily="18" charset="0"/>
                          </a:rPr>
                          <m:t>𝜇</m:t>
                        </m:r>
                      </m:sup>
                    </m:sSubSup>
                    <m:d>
                      <m:dPr>
                        <m:ctrlPr>
                          <a:rPr lang="en-US" altLang="zh-SG" b="0" i="1" smtClean="0">
                            <a:latin typeface="Cambria Math" panose="02040503050406030204" pitchFamily="18" charset="0"/>
                          </a:rPr>
                        </m:ctrlPr>
                      </m:dPr>
                      <m:e>
                        <m:r>
                          <a:rPr lang="en-US" altLang="zh-SG" b="0" i="1" smtClean="0">
                            <a:latin typeface="Cambria Math" panose="02040503050406030204" pitchFamily="18" charset="0"/>
                          </a:rPr>
                          <m:t>𝑥</m:t>
                        </m:r>
                      </m:e>
                    </m:d>
                    <m:r>
                      <a:rPr lang="en-US" altLang="zh-SG" b="0" i="1" smtClean="0">
                        <a:latin typeface="Cambria Math" panose="02040503050406030204" pitchFamily="18" charset="0"/>
                      </a:rPr>
                      <m:t>,</m:t>
                    </m:r>
                    <m:sSubSup>
                      <m:sSubSupPr>
                        <m:ctrlPr>
                          <a:rPr lang="en-US" altLang="zh-SG" i="1">
                            <a:latin typeface="Cambria Math" panose="02040503050406030204" pitchFamily="18" charset="0"/>
                          </a:rPr>
                        </m:ctrlPr>
                      </m:sSubSupPr>
                      <m:e>
                        <m:r>
                          <a:rPr lang="en-US" altLang="zh-SG" i="1">
                            <a:latin typeface="Cambria Math" panose="02040503050406030204" pitchFamily="18" charset="0"/>
                          </a:rPr>
                          <m:t>𝑓</m:t>
                        </m:r>
                      </m:e>
                      <m:sub>
                        <m:r>
                          <a:rPr lang="en-US" altLang="zh-SG" i="1">
                            <a:latin typeface="Cambria Math" panose="02040503050406030204" pitchFamily="18" charset="0"/>
                          </a:rPr>
                          <m:t>𝜓</m:t>
                        </m:r>
                      </m:sub>
                      <m:sup>
                        <m:sSup>
                          <m:sSupPr>
                            <m:ctrlPr>
                              <a:rPr lang="en-US" altLang="zh-SG" b="0" i="1" smtClean="0">
                                <a:latin typeface="Cambria Math" panose="02040503050406030204" pitchFamily="18" charset="0"/>
                              </a:rPr>
                            </m:ctrlPr>
                          </m:sSupPr>
                          <m:e>
                            <m:r>
                              <a:rPr lang="en-US" altLang="zh-SG" b="0" i="1" smtClean="0">
                                <a:latin typeface="Cambria Math" panose="02040503050406030204" pitchFamily="18" charset="0"/>
                              </a:rPr>
                              <m:t>𝜎</m:t>
                            </m:r>
                          </m:e>
                          <m:sup>
                            <m:r>
                              <a:rPr lang="en-US" altLang="zh-SG" b="0" i="1" smtClean="0">
                                <a:latin typeface="Cambria Math" panose="02040503050406030204" pitchFamily="18" charset="0"/>
                              </a:rPr>
                              <m:t>2</m:t>
                            </m:r>
                          </m:sup>
                        </m:sSup>
                      </m:sup>
                    </m:sSubSup>
                    <m:d>
                      <m:dPr>
                        <m:ctrlPr>
                          <a:rPr lang="en-US" altLang="zh-SG" i="1">
                            <a:latin typeface="Cambria Math" panose="02040503050406030204" pitchFamily="18" charset="0"/>
                          </a:rPr>
                        </m:ctrlPr>
                      </m:dPr>
                      <m:e>
                        <m:r>
                          <a:rPr lang="en-US" altLang="zh-SG" i="1">
                            <a:latin typeface="Cambria Math" panose="02040503050406030204" pitchFamily="18" charset="0"/>
                          </a:rPr>
                          <m:t>𝑥</m:t>
                        </m:r>
                      </m:e>
                    </m:d>
                    <m:r>
                      <a:rPr lang="en-US" altLang="zh-SG" b="0" i="1" smtClean="0">
                        <a:latin typeface="Cambria Math" panose="02040503050406030204" pitchFamily="18" charset="0"/>
                      </a:rPr>
                      <m:t>)</m:t>
                    </m:r>
                  </m:oMath>
                </a14:m>
                <a:r>
                  <a:rPr lang="en-US" altLang="zh-SG" dirty="0"/>
                  <a:t>, where </a:t>
                </a:r>
                <a14:m>
                  <m:oMath xmlns:m="http://schemas.openxmlformats.org/officeDocument/2006/math">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𝑓</m:t>
                        </m:r>
                      </m:e>
                      <m:sub>
                        <m:r>
                          <a:rPr lang="en-US" altLang="zh-SG" b="0" i="1" smtClean="0">
                            <a:latin typeface="Cambria Math" panose="02040503050406030204" pitchFamily="18" charset="0"/>
                          </a:rPr>
                          <m:t>𝜓</m:t>
                        </m:r>
                      </m:sub>
                    </m:sSub>
                  </m:oMath>
                </a14:m>
                <a:r>
                  <a:rPr lang="zh-SG" altLang="en-US" dirty="0"/>
                  <a:t> </a:t>
                </a:r>
                <a:r>
                  <a:rPr lang="en-US" altLang="zh-SG" dirty="0"/>
                  <a:t>maps from data </a:t>
                </a:r>
                <a14:m>
                  <m:oMath xmlns:m="http://schemas.openxmlformats.org/officeDocument/2006/math">
                    <m:r>
                      <a:rPr lang="en-US" altLang="zh-SG" b="0" i="1" smtClean="0">
                        <a:latin typeface="Cambria Math" panose="02040503050406030204" pitchFamily="18" charset="0"/>
                      </a:rPr>
                      <m:t>𝑥</m:t>
                    </m:r>
                  </m:oMath>
                </a14:m>
                <a:r>
                  <a:rPr lang="zh-SG" altLang="en-US" dirty="0"/>
                  <a:t> </a:t>
                </a:r>
                <a:r>
                  <a:rPr lang="en-US" altLang="zh-SG" dirty="0"/>
                  <a:t>to the latent var. </a:t>
                </a:r>
                <a14:m>
                  <m:oMath xmlns:m="http://schemas.openxmlformats.org/officeDocument/2006/math">
                    <m:r>
                      <a:rPr lang="en-US" altLang="zh-SG" b="0" i="1" smtClean="0">
                        <a:latin typeface="Cambria Math" panose="02040503050406030204" pitchFamily="18" charset="0"/>
                      </a:rPr>
                      <m:t>𝑧</m:t>
                    </m:r>
                  </m:oMath>
                </a14:m>
                <a:r>
                  <a:rPr lang="en-US" altLang="zh-SG" dirty="0"/>
                  <a:t>, a probabilistic encoder.</a:t>
                </a:r>
                <a:endParaRPr lang="zh-SG" altLang="en-US" dirty="0"/>
              </a:p>
            </p:txBody>
          </p:sp>
        </mc:Choice>
        <mc:Fallback xmlns="">
          <p:sp>
            <p:nvSpPr>
              <p:cNvPr id="3" name="内容占位符 2">
                <a:extLst>
                  <a:ext uri="{FF2B5EF4-FFF2-40B4-BE49-F238E27FC236}">
                    <a16:creationId xmlns:a16="http://schemas.microsoft.com/office/drawing/2014/main" id="{78F2571E-A696-A0E3-6755-663B6F0E89D8}"/>
                  </a:ext>
                </a:extLst>
              </p:cNvPr>
              <p:cNvSpPr>
                <a:spLocks noGrp="1" noRot="1" noChangeAspect="1" noMove="1" noResize="1" noEditPoints="1" noAdjustHandles="1" noChangeArrowheads="1" noChangeShapeType="1" noTextEdit="1"/>
              </p:cNvSpPr>
              <p:nvPr>
                <p:ph idx="1"/>
              </p:nvPr>
            </p:nvSpPr>
            <p:spPr>
              <a:xfrm>
                <a:off x="838200" y="1543051"/>
                <a:ext cx="10515600" cy="2180958"/>
              </a:xfrm>
              <a:blipFill>
                <a:blip r:embed="rId3"/>
                <a:stretch>
                  <a:fillRect t="-2793" r="-2493" b="-6983"/>
                </a:stretch>
              </a:blipFill>
            </p:spPr>
            <p:txBody>
              <a:bodyPr/>
              <a:lstStyle/>
              <a:p>
                <a:r>
                  <a:rPr lang="zh-SG" altLang="en-US">
                    <a:noFill/>
                  </a:rPr>
                  <a:t> </a:t>
                </a:r>
              </a:p>
            </p:txBody>
          </p:sp>
        </mc:Fallback>
      </mc:AlternateContent>
      <p:pic>
        <p:nvPicPr>
          <p:cNvPr id="4" name="图片 3">
            <a:extLst>
              <a:ext uri="{FF2B5EF4-FFF2-40B4-BE49-F238E27FC236}">
                <a16:creationId xmlns:a16="http://schemas.microsoft.com/office/drawing/2014/main" id="{65B45ACF-9A50-97B1-A04C-E00733C34B73}"/>
              </a:ext>
            </a:extLst>
          </p:cNvPr>
          <p:cNvPicPr>
            <a:picLocks noChangeAspect="1"/>
          </p:cNvPicPr>
          <p:nvPr/>
        </p:nvPicPr>
        <p:blipFill rotWithShape="1">
          <a:blip r:embed="rId4"/>
          <a:srcRect l="2804" t="2758" r="2506" b="4877"/>
          <a:stretch/>
        </p:blipFill>
        <p:spPr>
          <a:xfrm>
            <a:off x="3042892" y="3724009"/>
            <a:ext cx="6106216" cy="2790316"/>
          </a:xfrm>
          <a:prstGeom prst="rect">
            <a:avLst/>
          </a:prstGeom>
        </p:spPr>
      </p:pic>
      <p:pic>
        <p:nvPicPr>
          <p:cNvPr id="5" name="图片 4">
            <a:extLst>
              <a:ext uri="{FF2B5EF4-FFF2-40B4-BE49-F238E27FC236}">
                <a16:creationId xmlns:a16="http://schemas.microsoft.com/office/drawing/2014/main" id="{2A2E62E1-8319-B2CB-A345-99EC0FD3C950}"/>
              </a:ext>
            </a:extLst>
          </p:cNvPr>
          <p:cNvPicPr>
            <a:picLocks noChangeAspect="1"/>
          </p:cNvPicPr>
          <p:nvPr/>
        </p:nvPicPr>
        <p:blipFill rotWithShape="1">
          <a:blip r:embed="rId5"/>
          <a:srcRect l="2040" t="4154" r="539"/>
          <a:stretch/>
        </p:blipFill>
        <p:spPr>
          <a:xfrm>
            <a:off x="3042892" y="3724009"/>
            <a:ext cx="6106216" cy="2790317"/>
          </a:xfrm>
          <a:prstGeom prst="rect">
            <a:avLst/>
          </a:prstGeom>
        </p:spPr>
      </p:pic>
      <p:pic>
        <p:nvPicPr>
          <p:cNvPr id="7" name="图片 6">
            <a:extLst>
              <a:ext uri="{FF2B5EF4-FFF2-40B4-BE49-F238E27FC236}">
                <a16:creationId xmlns:a16="http://schemas.microsoft.com/office/drawing/2014/main" id="{04EFD2D4-94DE-B7B0-E446-5C6487DB9FE1}"/>
              </a:ext>
            </a:extLst>
          </p:cNvPr>
          <p:cNvPicPr>
            <a:picLocks noChangeAspect="1"/>
          </p:cNvPicPr>
          <p:nvPr/>
        </p:nvPicPr>
        <p:blipFill>
          <a:blip r:embed="rId6"/>
          <a:stretch>
            <a:fillRect/>
          </a:stretch>
        </p:blipFill>
        <p:spPr>
          <a:xfrm>
            <a:off x="3042892" y="3752702"/>
            <a:ext cx="6206681" cy="2732930"/>
          </a:xfrm>
          <a:prstGeom prst="rect">
            <a:avLst/>
          </a:prstGeom>
        </p:spPr>
      </p:pic>
    </p:spTree>
    <p:extLst>
      <p:ext uri="{BB962C8B-B14F-4D97-AF65-F5344CB8AC3E}">
        <p14:creationId xmlns:p14="http://schemas.microsoft.com/office/powerpoint/2010/main" val="184443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0CB57-2F42-434A-BEAA-ECE5AD8358C9}"/>
              </a:ext>
            </a:extLst>
          </p:cNvPr>
          <p:cNvSpPr>
            <a:spLocks noGrp="1"/>
          </p:cNvSpPr>
          <p:nvPr>
            <p:ph type="title"/>
          </p:nvPr>
        </p:nvSpPr>
        <p:spPr/>
        <p:txBody>
          <a:bodyPr/>
          <a:lstStyle/>
          <a:p>
            <a:r>
              <a:rPr lang="en-US" altLang="zh-SG" dirty="0"/>
              <a:t>Learning the Model Parameters of VAEs</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EEE5CA4-070E-F2FE-EFB3-4FADC71FBFA1}"/>
                  </a:ext>
                </a:extLst>
              </p:cNvPr>
              <p:cNvSpPr>
                <a:spLocks noGrp="1"/>
              </p:cNvSpPr>
              <p:nvPr>
                <p:ph idx="1"/>
              </p:nvPr>
            </p:nvSpPr>
            <p:spPr>
              <a:xfrm>
                <a:off x="838200" y="1543051"/>
                <a:ext cx="10515600" cy="898755"/>
              </a:xfrm>
            </p:spPr>
            <p:txBody>
              <a:bodyPr/>
              <a:lstStyle/>
              <a:p>
                <a:r>
                  <a:rPr lang="en-US" altLang="zh-SG" sz="2400" dirty="0"/>
                  <a:t>To best approx.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𝜃</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𝑍</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a14:m>
                <a:r>
                  <a:rPr lang="zh-SG" altLang="en-US" sz="2400" dirty="0"/>
                  <a:t> </a:t>
                </a:r>
                <a:r>
                  <a:rPr lang="en-US" altLang="zh-CN" sz="2400" dirty="0"/>
                  <a:t>with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𝜓</m:t>
                        </m:r>
                      </m:sub>
                    </m:sSub>
                  </m:oMath>
                </a14:m>
                <a:r>
                  <a:rPr lang="en-US" altLang="zh-SG" sz="2400" dirty="0"/>
                  <a:t>, the optimal </a:t>
                </a:r>
                <a14:m>
                  <m:oMath xmlns:m="http://schemas.openxmlformats.org/officeDocument/2006/math">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𝑞</m:t>
                        </m:r>
                      </m:e>
                      <m:sub>
                        <m:r>
                          <a:rPr lang="en-US" altLang="zh-SG" sz="2400" b="0" i="1" smtClean="0">
                            <a:latin typeface="Cambria Math" panose="02040503050406030204" pitchFamily="18" charset="0"/>
                          </a:rPr>
                          <m:t>𝜓</m:t>
                        </m:r>
                      </m:sub>
                    </m:sSub>
                  </m:oMath>
                </a14:m>
                <a:r>
                  <a:rPr lang="zh-SG" altLang="en-US" sz="2400" dirty="0"/>
                  <a:t> </a:t>
                </a:r>
                <a:r>
                  <a:rPr lang="en-US" altLang="zh-SG" sz="2400" dirty="0"/>
                  <a:t>is obtained by min. the KL-divergence between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𝜓</m:t>
                        </m:r>
                      </m:sub>
                    </m:sSub>
                  </m:oMath>
                </a14:m>
                <a:r>
                  <a:rPr lang="zh-SG" altLang="en-US" sz="2400" dirty="0"/>
                  <a:t> </a:t>
                </a:r>
                <a:r>
                  <a:rPr lang="en-US" altLang="zh-SG" sz="2400" dirty="0"/>
                  <a:t>and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𝜃</m:t>
                        </m:r>
                      </m:sub>
                    </m:sSub>
                    <m:r>
                      <a:rPr lang="en-US" altLang="zh-CN" sz="2400" i="1">
                        <a:latin typeface="Cambria Math" panose="02040503050406030204" pitchFamily="18" charset="0"/>
                      </a:rPr>
                      <m:t>(</m:t>
                    </m:r>
                    <m:r>
                      <a:rPr lang="en-US" altLang="zh-CN" sz="2400" i="1">
                        <a:latin typeface="Cambria Math" panose="02040503050406030204" pitchFamily="18" charset="0"/>
                      </a:rPr>
                      <m:t>𝑍</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oMath>
                </a14:m>
                <a:r>
                  <a:rPr lang="en-US" altLang="zh-SG" sz="2400" dirty="0"/>
                  <a:t>. The objective function </a:t>
                </a:r>
                <a14:m>
                  <m:oMath xmlns:m="http://schemas.openxmlformats.org/officeDocument/2006/math">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𝐽</m:t>
                        </m:r>
                      </m:e>
                      <m:sub>
                        <m:r>
                          <a:rPr lang="en-US" altLang="zh-SG" sz="2400" b="0" i="1" smtClean="0">
                            <a:latin typeface="Cambria Math" panose="02040503050406030204" pitchFamily="18" charset="0"/>
                          </a:rPr>
                          <m:t>𝑞</m:t>
                        </m:r>
                      </m:sub>
                    </m:sSub>
                  </m:oMath>
                </a14:m>
                <a:r>
                  <a:rPr lang="zh-SG" altLang="en-US" sz="2400" dirty="0"/>
                  <a:t> </a:t>
                </a:r>
                <a:r>
                  <a:rPr lang="en-US" altLang="zh-SG" sz="2400" dirty="0"/>
                  <a:t>is:</a:t>
                </a:r>
                <a:endParaRPr lang="zh-SG" altLang="en-US" sz="2400" dirty="0"/>
              </a:p>
            </p:txBody>
          </p:sp>
        </mc:Choice>
        <mc:Fallback xmlns="">
          <p:sp>
            <p:nvSpPr>
              <p:cNvPr id="3" name="内容占位符 2">
                <a:extLst>
                  <a:ext uri="{FF2B5EF4-FFF2-40B4-BE49-F238E27FC236}">
                    <a16:creationId xmlns:a16="http://schemas.microsoft.com/office/drawing/2014/main" id="{FEEE5CA4-070E-F2FE-EFB3-4FADC71FBFA1}"/>
                  </a:ext>
                </a:extLst>
              </p:cNvPr>
              <p:cNvSpPr>
                <a:spLocks noGrp="1" noRot="1" noChangeAspect="1" noMove="1" noResize="1" noEditPoints="1" noAdjustHandles="1" noChangeArrowheads="1" noChangeShapeType="1" noTextEdit="1"/>
              </p:cNvSpPr>
              <p:nvPr>
                <p:ph idx="1"/>
              </p:nvPr>
            </p:nvSpPr>
            <p:spPr>
              <a:xfrm>
                <a:off x="838200" y="1543051"/>
                <a:ext cx="10515600" cy="898755"/>
              </a:xfrm>
              <a:blipFill>
                <a:blip r:embed="rId3"/>
                <a:stretch>
                  <a:fillRect t="-5405" b="-10135"/>
                </a:stretch>
              </a:blipFill>
            </p:spPr>
            <p:txBody>
              <a:bodyPr/>
              <a:lstStyle/>
              <a:p>
                <a:r>
                  <a:rPr lang="zh-SG" altLang="en-US">
                    <a:noFill/>
                  </a:rPr>
                  <a:t> </a:t>
                </a:r>
              </a:p>
            </p:txBody>
          </p:sp>
        </mc:Fallback>
      </mc:AlternateContent>
      <p:pic>
        <p:nvPicPr>
          <p:cNvPr id="5" name="图片 4">
            <a:extLst>
              <a:ext uri="{FF2B5EF4-FFF2-40B4-BE49-F238E27FC236}">
                <a16:creationId xmlns:a16="http://schemas.microsoft.com/office/drawing/2014/main" id="{3E891077-662A-982D-FC93-7729D02161FE}"/>
              </a:ext>
            </a:extLst>
          </p:cNvPr>
          <p:cNvPicPr>
            <a:picLocks noChangeAspect="1"/>
          </p:cNvPicPr>
          <p:nvPr/>
        </p:nvPicPr>
        <p:blipFill>
          <a:blip r:embed="rId4"/>
          <a:stretch>
            <a:fillRect/>
          </a:stretch>
        </p:blipFill>
        <p:spPr>
          <a:xfrm>
            <a:off x="2818868" y="2435429"/>
            <a:ext cx="6554264" cy="1906694"/>
          </a:xfrm>
          <a:prstGeom prst="rect">
            <a:avLst/>
          </a:prstGeom>
        </p:spPr>
      </p:pic>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52145E00-4FB2-82BE-3184-9F14FC2C2B23}"/>
                  </a:ext>
                </a:extLst>
              </p:cNvPr>
              <p:cNvSpPr txBox="1">
                <a:spLocks/>
              </p:cNvSpPr>
              <p:nvPr/>
            </p:nvSpPr>
            <p:spPr>
              <a:xfrm>
                <a:off x="838200" y="4416195"/>
                <a:ext cx="10515600" cy="528717"/>
              </a:xfrm>
              <a:prstGeom prst="rect">
                <a:avLst/>
              </a:prstGeom>
            </p:spPr>
            <p:txBody>
              <a:bodyPr vert="horz" lIns="91440" tIns="45720" rIns="91440" bIns="45720" rtlCol="0">
                <a:noAutofit/>
              </a:bodyPr>
              <a:lstStyle>
                <a:lvl1pPr marL="324000" indent="-324000" algn="l" defTabSz="914377" rtl="0" eaLnBrk="1" latinLnBrk="0" hangingPunct="1">
                  <a:lnSpc>
                    <a:spcPct val="100000"/>
                  </a:lnSpc>
                  <a:spcBef>
                    <a:spcPts val="600"/>
                  </a:spcBef>
                  <a:spcAft>
                    <a:spcPts val="600"/>
                  </a:spcAft>
                  <a:buFontTx/>
                  <a:buBlip>
                    <a:blip r:embed="rId5"/>
                  </a:buBlip>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324000" algn="l" defTabSz="914377" rtl="0" eaLnBrk="1" latinLnBrk="0" hangingPunct="1">
                  <a:lnSpc>
                    <a:spcPct val="100000"/>
                  </a:lnSpc>
                  <a:spcBef>
                    <a:spcPts val="0"/>
                  </a:spcBef>
                  <a:spcAft>
                    <a:spcPts val="600"/>
                  </a:spcAft>
                  <a:buFontTx/>
                  <a:buBlip>
                    <a:blip r:embed="rId5"/>
                  </a:buBlip>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Tx/>
                  <a:buBlip>
                    <a:blip r:embed="rId5"/>
                  </a:buBlip>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Tx/>
                  <a:buBlip>
                    <a:blip r:embed="rId5"/>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Tx/>
                  <a:buBlip>
                    <a:blip r:embed="rId5"/>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SG" sz="2400" dirty="0"/>
                  <a:t>The optimal parameter </a:t>
                </a:r>
                <a14:m>
                  <m:oMath xmlns:m="http://schemas.openxmlformats.org/officeDocument/2006/math">
                    <m:r>
                      <a:rPr lang="en-US" altLang="zh-SG" sz="2400" b="0" i="1" smtClean="0">
                        <a:latin typeface="Cambria Math" panose="02040503050406030204" pitchFamily="18" charset="0"/>
                      </a:rPr>
                      <m:t>𝜓</m:t>
                    </m:r>
                  </m:oMath>
                </a14:m>
                <a:r>
                  <a:rPr lang="en-US" altLang="zh-SG" sz="2400" dirty="0"/>
                  <a:t> for </a:t>
                </a:r>
                <a14:m>
                  <m:oMath xmlns:m="http://schemas.openxmlformats.org/officeDocument/2006/math">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𝑞</m:t>
                        </m:r>
                      </m:e>
                      <m:sub>
                        <m:r>
                          <a:rPr lang="en-US" altLang="zh-SG" sz="2400" b="0" i="1" smtClean="0">
                            <a:latin typeface="Cambria Math" panose="02040503050406030204" pitchFamily="18" charset="0"/>
                          </a:rPr>
                          <m:t>𝜓</m:t>
                        </m:r>
                      </m:sub>
                    </m:sSub>
                  </m:oMath>
                </a14:m>
                <a:r>
                  <a:rPr lang="zh-SG" altLang="en-US" sz="2400" dirty="0"/>
                  <a:t> </a:t>
                </a:r>
                <a:r>
                  <a:rPr lang="en-US" altLang="zh-SG" sz="2400" dirty="0"/>
                  <a:t>is obtained as: (</a:t>
                </a:r>
                <a14:m>
                  <m:oMath xmlns:m="http://schemas.openxmlformats.org/officeDocument/2006/math">
                    <m:func>
                      <m:funcPr>
                        <m:ctrlPr>
                          <a:rPr lang="en-US" altLang="zh-SG" sz="2400" b="0" i="1" smtClean="0">
                            <a:latin typeface="Cambria Math" panose="02040503050406030204" pitchFamily="18" charset="0"/>
                          </a:rPr>
                        </m:ctrlPr>
                      </m:funcPr>
                      <m:fName>
                        <m:r>
                          <m:rPr>
                            <m:sty m:val="p"/>
                          </m:rPr>
                          <a:rPr lang="en-US" altLang="zh-SG" sz="2400" b="0" i="0" smtClean="0">
                            <a:latin typeface="Cambria Math" panose="02040503050406030204" pitchFamily="18" charset="0"/>
                          </a:rPr>
                          <m:t>log</m:t>
                        </m:r>
                      </m:fName>
                      <m:e>
                        <m:sSub>
                          <m:sSubPr>
                            <m:ctrlPr>
                              <a:rPr lang="en-US" altLang="zh-SG" sz="2400" b="0" i="1" smtClean="0">
                                <a:latin typeface="Cambria Math" panose="02040503050406030204" pitchFamily="18" charset="0"/>
                              </a:rPr>
                            </m:ctrlPr>
                          </m:sSubPr>
                          <m:e>
                            <m:r>
                              <a:rPr lang="en-US" altLang="zh-SG" sz="2400" b="0" i="1" smtClean="0">
                                <a:latin typeface="Cambria Math" panose="02040503050406030204" pitchFamily="18" charset="0"/>
                              </a:rPr>
                              <m:t>𝑝</m:t>
                            </m:r>
                          </m:e>
                          <m:sub>
                            <m:r>
                              <a:rPr lang="en-US" altLang="zh-SG" sz="2400" b="0" i="1" smtClean="0">
                                <a:latin typeface="Cambria Math" panose="02040503050406030204" pitchFamily="18" charset="0"/>
                              </a:rPr>
                              <m:t>𝜃</m:t>
                            </m:r>
                          </m:sub>
                        </m:sSub>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𝑥</m:t>
                        </m:r>
                        <m:r>
                          <a:rPr lang="en-US" altLang="zh-SG" sz="2400" b="0" i="1" smtClean="0">
                            <a:latin typeface="Cambria Math" panose="02040503050406030204" pitchFamily="18" charset="0"/>
                          </a:rPr>
                          <m:t>)</m:t>
                        </m:r>
                      </m:e>
                    </m:func>
                  </m:oMath>
                </a14:m>
                <a:r>
                  <a:rPr lang="zh-SG" altLang="en-US" sz="2400" dirty="0"/>
                  <a:t> </a:t>
                </a:r>
                <a:r>
                  <a:rPr lang="en-US" altLang="zh-SG" sz="2400" dirty="0"/>
                  <a:t>is constant)</a:t>
                </a:r>
                <a:endParaRPr lang="zh-SG" altLang="en-US" sz="2400" dirty="0"/>
              </a:p>
            </p:txBody>
          </p:sp>
        </mc:Choice>
        <mc:Fallback xmlns="">
          <p:sp>
            <p:nvSpPr>
              <p:cNvPr id="6" name="内容占位符 2">
                <a:extLst>
                  <a:ext uri="{FF2B5EF4-FFF2-40B4-BE49-F238E27FC236}">
                    <a16:creationId xmlns:a16="http://schemas.microsoft.com/office/drawing/2014/main" id="{52145E00-4FB2-82BE-3184-9F14FC2C2B23}"/>
                  </a:ext>
                </a:extLst>
              </p:cNvPr>
              <p:cNvSpPr txBox="1">
                <a:spLocks noRot="1" noChangeAspect="1" noMove="1" noResize="1" noEditPoints="1" noAdjustHandles="1" noChangeArrowheads="1" noChangeShapeType="1" noTextEdit="1"/>
              </p:cNvSpPr>
              <p:nvPr/>
            </p:nvSpPr>
            <p:spPr>
              <a:xfrm>
                <a:off x="838200" y="4416195"/>
                <a:ext cx="10515600" cy="528717"/>
              </a:xfrm>
              <a:prstGeom prst="rect">
                <a:avLst/>
              </a:prstGeom>
              <a:blipFill>
                <a:blip r:embed="rId6"/>
                <a:stretch>
                  <a:fillRect t="-9195" b="-12644"/>
                </a:stretch>
              </a:blipFill>
            </p:spPr>
            <p:txBody>
              <a:bodyPr/>
              <a:lstStyle/>
              <a:p>
                <a:r>
                  <a:rPr lang="zh-SG" altLang="en-US">
                    <a:noFill/>
                  </a:rPr>
                  <a:t> </a:t>
                </a:r>
              </a:p>
            </p:txBody>
          </p:sp>
        </mc:Fallback>
      </mc:AlternateContent>
      <p:pic>
        <p:nvPicPr>
          <p:cNvPr id="8" name="图片 7">
            <a:extLst>
              <a:ext uri="{FF2B5EF4-FFF2-40B4-BE49-F238E27FC236}">
                <a16:creationId xmlns:a16="http://schemas.microsoft.com/office/drawing/2014/main" id="{6F65E102-5E1D-597D-CBB8-9164F48DC667}"/>
              </a:ext>
            </a:extLst>
          </p:cNvPr>
          <p:cNvPicPr>
            <a:picLocks noChangeAspect="1"/>
          </p:cNvPicPr>
          <p:nvPr/>
        </p:nvPicPr>
        <p:blipFill>
          <a:blip r:embed="rId7"/>
          <a:stretch>
            <a:fillRect/>
          </a:stretch>
        </p:blipFill>
        <p:spPr>
          <a:xfrm>
            <a:off x="2800350" y="5018984"/>
            <a:ext cx="6591300" cy="1457325"/>
          </a:xfrm>
          <a:prstGeom prst="rect">
            <a:avLst/>
          </a:prstGeom>
        </p:spPr>
      </p:pic>
    </p:spTree>
    <p:extLst>
      <p:ext uri="{BB962C8B-B14F-4D97-AF65-F5344CB8AC3E}">
        <p14:creationId xmlns:p14="http://schemas.microsoft.com/office/powerpoint/2010/main" val="175304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5B97E-8C01-90E2-0246-6C253FC855CA}"/>
              </a:ext>
            </a:extLst>
          </p:cNvPr>
          <p:cNvSpPr>
            <a:spLocks noGrp="1"/>
          </p:cNvSpPr>
          <p:nvPr>
            <p:ph type="title"/>
          </p:nvPr>
        </p:nvSpPr>
        <p:spPr/>
        <p:txBody>
          <a:bodyPr/>
          <a:lstStyle/>
          <a:p>
            <a:r>
              <a:rPr lang="en-US" altLang="zh-SG" dirty="0"/>
              <a:t>Learning the Model Parameters of VAEs</a:t>
            </a:r>
            <a:endParaRPr lang="zh-SG" altLang="en-US" dirty="0"/>
          </a:p>
        </p:txBody>
      </p:sp>
      <p:grpSp>
        <p:nvGrpSpPr>
          <p:cNvPr id="4" name="组合 3">
            <a:extLst>
              <a:ext uri="{FF2B5EF4-FFF2-40B4-BE49-F238E27FC236}">
                <a16:creationId xmlns:a16="http://schemas.microsoft.com/office/drawing/2014/main" id="{0CA16D39-8155-F031-E5C7-1670B05B3D9A}"/>
              </a:ext>
            </a:extLst>
          </p:cNvPr>
          <p:cNvGrpSpPr/>
          <p:nvPr/>
        </p:nvGrpSpPr>
        <p:grpSpPr>
          <a:xfrm>
            <a:off x="1153634" y="1715317"/>
            <a:ext cx="9884732" cy="4450498"/>
            <a:chOff x="814386" y="866774"/>
            <a:chExt cx="10563225" cy="4755981"/>
          </a:xfrm>
        </p:grpSpPr>
        <p:pic>
          <p:nvPicPr>
            <p:cNvPr id="5" name="图片 4">
              <a:extLst>
                <a:ext uri="{FF2B5EF4-FFF2-40B4-BE49-F238E27FC236}">
                  <a16:creationId xmlns:a16="http://schemas.microsoft.com/office/drawing/2014/main" id="{426D89F1-F3B5-D87D-0D43-19017AE67579}"/>
                </a:ext>
              </a:extLst>
            </p:cNvPr>
            <p:cNvPicPr>
              <a:picLocks noChangeAspect="1"/>
            </p:cNvPicPr>
            <p:nvPr/>
          </p:nvPicPr>
          <p:blipFill>
            <a:blip r:embed="rId2"/>
            <a:stretch>
              <a:fillRect/>
            </a:stretch>
          </p:blipFill>
          <p:spPr>
            <a:xfrm>
              <a:off x="814386" y="866774"/>
              <a:ext cx="10563225" cy="2562225"/>
            </a:xfrm>
            <a:prstGeom prst="rect">
              <a:avLst/>
            </a:prstGeom>
          </p:spPr>
        </p:pic>
        <p:pic>
          <p:nvPicPr>
            <p:cNvPr id="6" name="图片 5">
              <a:extLst>
                <a:ext uri="{FF2B5EF4-FFF2-40B4-BE49-F238E27FC236}">
                  <a16:creationId xmlns:a16="http://schemas.microsoft.com/office/drawing/2014/main" id="{4E215173-9982-88D0-CAB4-9F857BBF8897}"/>
                </a:ext>
              </a:extLst>
            </p:cNvPr>
            <p:cNvPicPr>
              <a:picLocks noChangeAspect="1"/>
            </p:cNvPicPr>
            <p:nvPr/>
          </p:nvPicPr>
          <p:blipFill>
            <a:blip r:embed="rId3"/>
            <a:stretch>
              <a:fillRect/>
            </a:stretch>
          </p:blipFill>
          <p:spPr>
            <a:xfrm>
              <a:off x="814386" y="3574880"/>
              <a:ext cx="10410825" cy="2047875"/>
            </a:xfrm>
            <a:prstGeom prst="rect">
              <a:avLst/>
            </a:prstGeom>
          </p:spPr>
        </p:pic>
      </p:grpSp>
    </p:spTree>
    <p:extLst>
      <p:ext uri="{BB962C8B-B14F-4D97-AF65-F5344CB8AC3E}">
        <p14:creationId xmlns:p14="http://schemas.microsoft.com/office/powerpoint/2010/main" val="6695118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53AE33-BC2E-2926-A966-90DF0ED081E0}"/>
              </a:ext>
            </a:extLst>
          </p:cNvPr>
          <p:cNvSpPr>
            <a:spLocks noGrp="1"/>
          </p:cNvSpPr>
          <p:nvPr>
            <p:ph type="title"/>
          </p:nvPr>
        </p:nvSpPr>
        <p:spPr/>
        <p:txBody>
          <a:bodyPr/>
          <a:lstStyle/>
          <a:p>
            <a:r>
              <a:rPr lang="en-US" altLang="zh-SG" dirty="0"/>
              <a:t>Learning the Model Parameters of VAEs</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B160F97-D177-E65B-A9F6-BC750D41E6CE}"/>
                  </a:ext>
                </a:extLst>
              </p:cNvPr>
              <p:cNvSpPr>
                <a:spLocks noGrp="1"/>
              </p:cNvSpPr>
              <p:nvPr>
                <p:ph idx="1"/>
              </p:nvPr>
            </p:nvSpPr>
            <p:spPr>
              <a:xfrm>
                <a:off x="838200" y="1543051"/>
                <a:ext cx="10515600" cy="684203"/>
              </a:xfrm>
            </p:spPr>
            <p:txBody>
              <a:bodyPr/>
              <a:lstStyle/>
              <a:p>
                <a:r>
                  <a:rPr lang="en-US" altLang="zh-SG" dirty="0"/>
                  <a:t>Question: how is learning </a:t>
                </a:r>
                <a14:m>
                  <m:oMath xmlns:m="http://schemas.openxmlformats.org/officeDocument/2006/math">
                    <m:r>
                      <a:rPr lang="en-US" altLang="zh-SG" b="0" i="1" smtClean="0">
                        <a:latin typeface="Cambria Math" panose="02040503050406030204" pitchFamily="18" charset="0"/>
                      </a:rPr>
                      <m:t>𝑞</m:t>
                    </m:r>
                  </m:oMath>
                </a14:m>
                <a:r>
                  <a:rPr lang="zh-SG" altLang="en-US" dirty="0"/>
                  <a:t> </a:t>
                </a:r>
                <a:r>
                  <a:rPr lang="en-US" altLang="zh-SG" dirty="0"/>
                  <a:t>related to learning </a:t>
                </a:r>
                <a14:m>
                  <m:oMath xmlns:m="http://schemas.openxmlformats.org/officeDocument/2006/math">
                    <m:r>
                      <a:rPr lang="en-US" altLang="zh-SG" b="0" i="1" smtClean="0">
                        <a:latin typeface="Cambria Math" panose="02040503050406030204" pitchFamily="18" charset="0"/>
                      </a:rPr>
                      <m:t>𝑝</m:t>
                    </m:r>
                  </m:oMath>
                </a14:m>
                <a:r>
                  <a:rPr lang="en-US" altLang="zh-SG" dirty="0"/>
                  <a:t>?</a:t>
                </a:r>
                <a:endParaRPr lang="zh-SG" altLang="en-US" dirty="0"/>
              </a:p>
            </p:txBody>
          </p:sp>
        </mc:Choice>
        <mc:Fallback xmlns="">
          <p:sp>
            <p:nvSpPr>
              <p:cNvPr id="3" name="内容占位符 2">
                <a:extLst>
                  <a:ext uri="{FF2B5EF4-FFF2-40B4-BE49-F238E27FC236}">
                    <a16:creationId xmlns:a16="http://schemas.microsoft.com/office/drawing/2014/main" id="{BB160F97-D177-E65B-A9F6-BC750D41E6CE}"/>
                  </a:ext>
                </a:extLst>
              </p:cNvPr>
              <p:cNvSpPr>
                <a:spLocks noGrp="1" noRot="1" noChangeAspect="1" noMove="1" noResize="1" noEditPoints="1" noAdjustHandles="1" noChangeArrowheads="1" noChangeShapeType="1" noTextEdit="1"/>
              </p:cNvSpPr>
              <p:nvPr>
                <p:ph idx="1"/>
              </p:nvPr>
            </p:nvSpPr>
            <p:spPr>
              <a:xfrm>
                <a:off x="838200" y="1543051"/>
                <a:ext cx="10515600" cy="684203"/>
              </a:xfrm>
              <a:blipFill>
                <a:blip r:embed="rId2"/>
                <a:stretch>
                  <a:fillRect t="-8929" b="-893"/>
                </a:stretch>
              </a:blipFill>
            </p:spPr>
            <p:txBody>
              <a:bodyPr/>
              <a:lstStyle/>
              <a:p>
                <a:r>
                  <a:rPr lang="zh-SG" altLang="en-US">
                    <a:noFill/>
                  </a:rPr>
                  <a:t> </a:t>
                </a:r>
              </a:p>
            </p:txBody>
          </p:sp>
        </mc:Fallback>
      </mc:AlternateContent>
      <p:pic>
        <p:nvPicPr>
          <p:cNvPr id="5" name="图片 4">
            <a:extLst>
              <a:ext uri="{FF2B5EF4-FFF2-40B4-BE49-F238E27FC236}">
                <a16:creationId xmlns:a16="http://schemas.microsoft.com/office/drawing/2014/main" id="{8E5EADA6-B431-A1A5-AAE0-E7ACA0EBE10A}"/>
              </a:ext>
            </a:extLst>
          </p:cNvPr>
          <p:cNvPicPr>
            <a:picLocks noChangeAspect="1"/>
          </p:cNvPicPr>
          <p:nvPr/>
        </p:nvPicPr>
        <p:blipFill>
          <a:blip r:embed="rId3"/>
          <a:stretch>
            <a:fillRect/>
          </a:stretch>
        </p:blipFill>
        <p:spPr>
          <a:xfrm>
            <a:off x="781050" y="2227254"/>
            <a:ext cx="10629900" cy="3295650"/>
          </a:xfrm>
          <a:prstGeom prst="rect">
            <a:avLst/>
          </a:prstGeom>
        </p:spPr>
      </p:pic>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BAD38274-1EC5-0442-3B17-50FCD204EFE3}"/>
                  </a:ext>
                </a:extLst>
              </p:cNvPr>
              <p:cNvSpPr txBox="1">
                <a:spLocks/>
              </p:cNvSpPr>
              <p:nvPr/>
            </p:nvSpPr>
            <p:spPr>
              <a:xfrm>
                <a:off x="838200" y="5522904"/>
                <a:ext cx="10515600" cy="995389"/>
              </a:xfrm>
              <a:prstGeom prst="rect">
                <a:avLst/>
              </a:prstGeom>
            </p:spPr>
            <p:txBody>
              <a:bodyPr vert="horz" lIns="91440" tIns="45720" rIns="91440" bIns="45720" rtlCol="0">
                <a:noAutofit/>
              </a:bodyPr>
              <a:lstStyle>
                <a:lvl1pPr marL="324000" indent="-324000" algn="l" defTabSz="914377" rtl="0" eaLnBrk="1" latinLnBrk="0" hangingPunct="1">
                  <a:lnSpc>
                    <a:spcPct val="100000"/>
                  </a:lnSpc>
                  <a:spcBef>
                    <a:spcPts val="600"/>
                  </a:spcBef>
                  <a:spcAft>
                    <a:spcPts val="600"/>
                  </a:spcAft>
                  <a:buFontTx/>
                  <a:buBlip>
                    <a:blip r:embed="rId4"/>
                  </a:buBlip>
                  <a:defRPr sz="2800" kern="1200">
                    <a:solidFill>
                      <a:srgbClr val="004282"/>
                    </a:solidFill>
                    <a:latin typeface="Arial" panose="020B0604020202020204" pitchFamily="34" charset="0"/>
                    <a:ea typeface="Arial" panose="020B0604020202020204" pitchFamily="34" charset="0"/>
                    <a:cs typeface="Arial" panose="020B0604020202020204" pitchFamily="34" charset="0"/>
                  </a:defRPr>
                </a:lvl1pPr>
                <a:lvl2pPr marL="685783" indent="-324000" algn="l" defTabSz="914377" rtl="0" eaLnBrk="1" latinLnBrk="0" hangingPunct="1">
                  <a:lnSpc>
                    <a:spcPct val="100000"/>
                  </a:lnSpc>
                  <a:spcBef>
                    <a:spcPts val="0"/>
                  </a:spcBef>
                  <a:spcAft>
                    <a:spcPts val="600"/>
                  </a:spcAft>
                  <a:buFontTx/>
                  <a:buBlip>
                    <a:blip r:embed="rId4"/>
                  </a:buBlip>
                  <a:defRPr sz="2400" kern="1200">
                    <a:solidFill>
                      <a:srgbClr val="004282"/>
                    </a:solidFill>
                    <a:latin typeface="Arial" panose="020B0604020202020204" pitchFamily="34" charset="0"/>
                    <a:ea typeface="Arial" panose="020B0604020202020204" pitchFamily="34" charset="0"/>
                    <a:cs typeface="Arial" panose="020B0604020202020204" pitchFamily="34" charset="0"/>
                  </a:defRPr>
                </a:lvl2pPr>
                <a:lvl3pPr marL="1142971" indent="-228594" algn="l" defTabSz="914377" rtl="0" eaLnBrk="1" latinLnBrk="0" hangingPunct="1">
                  <a:lnSpc>
                    <a:spcPct val="90000"/>
                  </a:lnSpc>
                  <a:spcBef>
                    <a:spcPts val="500"/>
                  </a:spcBef>
                  <a:buFontTx/>
                  <a:buBlip>
                    <a:blip r:embed="rId4"/>
                  </a:buBlip>
                  <a:defRPr sz="2000" kern="1200">
                    <a:solidFill>
                      <a:srgbClr val="004282"/>
                    </a:solidFill>
                    <a:latin typeface="Arial" panose="020B0604020202020204" pitchFamily="34" charset="0"/>
                    <a:ea typeface="Arial" panose="020B0604020202020204" pitchFamily="34" charset="0"/>
                    <a:cs typeface="Arial" panose="020B0604020202020204" pitchFamily="34" charset="0"/>
                  </a:defRPr>
                </a:lvl3pPr>
                <a:lvl4pPr marL="1600160" indent="-228594" algn="l" defTabSz="914377" rtl="0" eaLnBrk="1" latinLnBrk="0" hangingPunct="1">
                  <a:lnSpc>
                    <a:spcPct val="90000"/>
                  </a:lnSpc>
                  <a:spcBef>
                    <a:spcPts val="500"/>
                  </a:spcBef>
                  <a:buFontTx/>
                  <a:buBlip>
                    <a:blip r:embed="rId4"/>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4pPr>
                <a:lvl5pPr marL="2057349" indent="-228594" algn="l" defTabSz="914377" rtl="0" eaLnBrk="1" latinLnBrk="0" hangingPunct="1">
                  <a:lnSpc>
                    <a:spcPct val="90000"/>
                  </a:lnSpc>
                  <a:spcBef>
                    <a:spcPts val="500"/>
                  </a:spcBef>
                  <a:buFontTx/>
                  <a:buBlip>
                    <a:blip r:embed="rId4"/>
                  </a:buBlip>
                  <a:defRPr sz="1800" kern="1200">
                    <a:solidFill>
                      <a:srgbClr val="004282"/>
                    </a:solidFill>
                    <a:latin typeface="Arial" panose="020B0604020202020204" pitchFamily="34" charset="0"/>
                    <a:ea typeface="Arial" panose="020B0604020202020204" pitchFamily="34"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altLang="zh-SG" sz="2400" b="0" i="1" smtClean="0">
                        <a:latin typeface="Cambria Math" panose="02040503050406030204" pitchFamily="18" charset="0"/>
                      </a:rPr>
                      <m:t>𝑝</m:t>
                    </m:r>
                  </m:oMath>
                </a14:m>
                <a:r>
                  <a:rPr lang="zh-SG" altLang="en-US" sz="2400" dirty="0"/>
                  <a:t> </a:t>
                </a:r>
                <a:r>
                  <a:rPr lang="en-US" altLang="zh-SG" sz="2400" dirty="0"/>
                  <a:t>and </a:t>
                </a:r>
                <a14:m>
                  <m:oMath xmlns:m="http://schemas.openxmlformats.org/officeDocument/2006/math">
                    <m:r>
                      <a:rPr lang="en-US" altLang="zh-SG" sz="2400" b="0" i="1" smtClean="0">
                        <a:latin typeface="Cambria Math" panose="02040503050406030204" pitchFamily="18" charset="0"/>
                      </a:rPr>
                      <m:t>𝑞</m:t>
                    </m:r>
                  </m:oMath>
                </a14:m>
                <a:r>
                  <a:rPr lang="zh-SG" altLang="en-US" sz="2400" dirty="0"/>
                  <a:t> </a:t>
                </a:r>
                <a:r>
                  <a:rPr lang="en-US" altLang="zh-SG" sz="2400" dirty="0"/>
                  <a:t>now share the same exact objective, learning </a:t>
                </a:r>
                <a14:m>
                  <m:oMath xmlns:m="http://schemas.openxmlformats.org/officeDocument/2006/math">
                    <m:r>
                      <a:rPr lang="en-US" altLang="zh-SG" sz="2400" b="0" i="1" smtClean="0">
                        <a:latin typeface="Cambria Math" panose="02040503050406030204" pitchFamily="18" charset="0"/>
                      </a:rPr>
                      <m:t>𝑞</m:t>
                    </m:r>
                  </m:oMath>
                </a14:m>
                <a:r>
                  <a:rPr lang="zh-SG" altLang="en-US" sz="2400" dirty="0"/>
                  <a:t> </a:t>
                </a:r>
                <a:r>
                  <a:rPr lang="en-US" altLang="zh-SG" sz="2400" dirty="0"/>
                  <a:t>is learning </a:t>
                </a:r>
                <a14:m>
                  <m:oMath xmlns:m="http://schemas.openxmlformats.org/officeDocument/2006/math">
                    <m:r>
                      <a:rPr lang="en-US" altLang="zh-SG" sz="2400" b="0" i="1" smtClean="0">
                        <a:latin typeface="Cambria Math" panose="02040503050406030204" pitchFamily="18" charset="0"/>
                      </a:rPr>
                      <m:t>𝑝</m:t>
                    </m:r>
                  </m:oMath>
                </a14:m>
                <a:r>
                  <a:rPr lang="en-US" altLang="zh-SG" sz="2400" dirty="0"/>
                  <a:t>!</a:t>
                </a:r>
              </a:p>
              <a:p>
                <a14:m>
                  <m:oMath xmlns:m="http://schemas.openxmlformats.org/officeDocument/2006/math">
                    <m:sSup>
                      <m:sSupPr>
                        <m:ctrlPr>
                          <a:rPr lang="en-US" altLang="zh-SG" sz="2400" b="0" i="1" smtClean="0">
                            <a:latin typeface="Cambria Math" panose="02040503050406030204" pitchFamily="18" charset="0"/>
                          </a:rPr>
                        </m:ctrlPr>
                      </m:sSupPr>
                      <m:e>
                        <m:r>
                          <a:rPr lang="en-US" altLang="zh-SG" sz="2400" b="0" i="1" smtClean="0">
                            <a:latin typeface="Cambria Math" panose="02040503050406030204" pitchFamily="18" charset="0"/>
                          </a:rPr>
                          <m:t>𝜃</m:t>
                        </m:r>
                      </m:e>
                      <m:sup>
                        <m:r>
                          <a:rPr lang="en-US" altLang="zh-SG" sz="2400" b="0" i="1" smtClean="0">
                            <a:latin typeface="Cambria Math" panose="02040503050406030204" pitchFamily="18" charset="0"/>
                          </a:rPr>
                          <m:t>∗</m:t>
                        </m:r>
                      </m:sup>
                    </m:sSup>
                    <m:r>
                      <a:rPr lang="en-US" altLang="zh-SG" sz="2400" b="0" i="1" smtClean="0">
                        <a:latin typeface="Cambria Math" panose="02040503050406030204" pitchFamily="18" charset="0"/>
                      </a:rPr>
                      <m:t>, </m:t>
                    </m:r>
                    <m:sSup>
                      <m:sSupPr>
                        <m:ctrlPr>
                          <a:rPr lang="en-US" altLang="zh-SG" sz="2400" b="0" i="1" smtClean="0">
                            <a:latin typeface="Cambria Math" panose="02040503050406030204" pitchFamily="18" charset="0"/>
                          </a:rPr>
                        </m:ctrlPr>
                      </m:sSupPr>
                      <m:e>
                        <m:r>
                          <a:rPr lang="en-US" altLang="zh-SG" sz="2400" b="0" i="1" smtClean="0">
                            <a:latin typeface="Cambria Math" panose="02040503050406030204" pitchFamily="18" charset="0"/>
                          </a:rPr>
                          <m:t>𝜓</m:t>
                        </m:r>
                      </m:e>
                      <m:sup>
                        <m:r>
                          <a:rPr lang="en-US" altLang="zh-SG" sz="2400" b="0" i="1" smtClean="0">
                            <a:latin typeface="Cambria Math" panose="02040503050406030204" pitchFamily="18" charset="0"/>
                          </a:rPr>
                          <m:t>∗</m:t>
                        </m:r>
                      </m:sup>
                    </m:sSup>
                    <m:r>
                      <a:rPr lang="en-US" altLang="zh-SG" sz="2400" b="0" i="1" smtClean="0">
                        <a:latin typeface="Cambria Math" panose="02040503050406030204" pitchFamily="18" charset="0"/>
                      </a:rPr>
                      <m:t>=</m:t>
                    </m:r>
                    <m:func>
                      <m:funcPr>
                        <m:ctrlPr>
                          <a:rPr lang="en-US" altLang="zh-SG" sz="2400" b="0" i="1" smtClean="0">
                            <a:latin typeface="Cambria Math" panose="02040503050406030204" pitchFamily="18" charset="0"/>
                          </a:rPr>
                        </m:ctrlPr>
                      </m:funcPr>
                      <m:fName>
                        <m:r>
                          <m:rPr>
                            <m:sty m:val="p"/>
                          </m:rPr>
                          <a:rPr lang="en-US" altLang="zh-SG" sz="2400" b="0" i="0" smtClean="0">
                            <a:latin typeface="Cambria Math" panose="02040503050406030204" pitchFamily="18" charset="0"/>
                          </a:rPr>
                          <m:t>arg</m:t>
                        </m:r>
                      </m:fName>
                      <m:e>
                        <m:func>
                          <m:funcPr>
                            <m:ctrlPr>
                              <a:rPr lang="en-US" altLang="zh-SG" sz="2400" b="0" i="1" smtClean="0">
                                <a:latin typeface="Cambria Math" panose="02040503050406030204" pitchFamily="18" charset="0"/>
                              </a:rPr>
                            </m:ctrlPr>
                          </m:funcPr>
                          <m:fName>
                            <m:limLow>
                              <m:limLowPr>
                                <m:ctrlPr>
                                  <a:rPr lang="en-US" altLang="zh-SG" sz="2400" b="0" i="1" smtClean="0">
                                    <a:latin typeface="Cambria Math" panose="02040503050406030204" pitchFamily="18" charset="0"/>
                                  </a:rPr>
                                </m:ctrlPr>
                              </m:limLowPr>
                              <m:e>
                                <m:r>
                                  <m:rPr>
                                    <m:sty m:val="p"/>
                                  </m:rPr>
                                  <a:rPr lang="en-US" altLang="zh-SG" sz="2400" b="0" i="0" smtClean="0">
                                    <a:latin typeface="Cambria Math" panose="02040503050406030204" pitchFamily="18" charset="0"/>
                                  </a:rPr>
                                  <m:t>min</m:t>
                                </m:r>
                              </m:e>
                              <m:lim>
                                <m:r>
                                  <a:rPr lang="en-US" altLang="zh-SG" sz="2400" b="0" i="1" smtClean="0">
                                    <a:latin typeface="Cambria Math" panose="02040503050406030204" pitchFamily="18" charset="0"/>
                                  </a:rPr>
                                  <m:t>𝜃</m:t>
                                </m:r>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𝜓</m:t>
                                </m:r>
                              </m:lim>
                            </m:limLow>
                          </m:fName>
                          <m:e>
                            <m:r>
                              <a:rPr lang="en-US" altLang="zh-SG" sz="2400" b="0" i="1" smtClean="0">
                                <a:latin typeface="Cambria Math" panose="02040503050406030204" pitchFamily="18" charset="0"/>
                              </a:rPr>
                              <m:t>𝐽</m:t>
                            </m:r>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𝜃</m:t>
                            </m:r>
                            <m:r>
                              <a:rPr lang="en-US" altLang="zh-SG" sz="2400" b="0" i="1" smtClean="0">
                                <a:latin typeface="Cambria Math" panose="02040503050406030204" pitchFamily="18" charset="0"/>
                              </a:rPr>
                              <m:t>,</m:t>
                            </m:r>
                            <m:r>
                              <a:rPr lang="en-US" altLang="zh-SG" sz="2400" b="0" i="1" smtClean="0">
                                <a:latin typeface="Cambria Math" panose="02040503050406030204" pitchFamily="18" charset="0"/>
                              </a:rPr>
                              <m:t>𝜓</m:t>
                            </m:r>
                            <m:r>
                              <a:rPr lang="en-US" altLang="zh-SG" sz="2400" b="0" i="1" smtClean="0">
                                <a:latin typeface="Cambria Math" panose="02040503050406030204" pitchFamily="18" charset="0"/>
                              </a:rPr>
                              <m:t>)</m:t>
                            </m:r>
                          </m:e>
                        </m:func>
                      </m:e>
                    </m:func>
                  </m:oMath>
                </a14:m>
                <a:endParaRPr lang="zh-SG" altLang="en-US" sz="2400" dirty="0"/>
              </a:p>
            </p:txBody>
          </p:sp>
        </mc:Choice>
        <mc:Fallback xmlns="">
          <p:sp>
            <p:nvSpPr>
              <p:cNvPr id="6" name="内容占位符 2">
                <a:extLst>
                  <a:ext uri="{FF2B5EF4-FFF2-40B4-BE49-F238E27FC236}">
                    <a16:creationId xmlns:a16="http://schemas.microsoft.com/office/drawing/2014/main" id="{BAD38274-1EC5-0442-3B17-50FCD204EFE3}"/>
                  </a:ext>
                </a:extLst>
              </p:cNvPr>
              <p:cNvSpPr txBox="1">
                <a:spLocks noRot="1" noChangeAspect="1" noMove="1" noResize="1" noEditPoints="1" noAdjustHandles="1" noChangeArrowheads="1" noChangeShapeType="1" noTextEdit="1"/>
              </p:cNvSpPr>
              <p:nvPr/>
            </p:nvSpPr>
            <p:spPr>
              <a:xfrm>
                <a:off x="838200" y="5522904"/>
                <a:ext cx="10515600" cy="995389"/>
              </a:xfrm>
              <a:prstGeom prst="rect">
                <a:avLst/>
              </a:prstGeom>
              <a:blipFill>
                <a:blip r:embed="rId5"/>
                <a:stretch>
                  <a:fillRect t="-4294" b="-7975"/>
                </a:stretch>
              </a:blipFill>
            </p:spPr>
            <p:txBody>
              <a:bodyPr/>
              <a:lstStyle/>
              <a:p>
                <a:r>
                  <a:rPr lang="zh-SG" altLang="en-US">
                    <a:noFill/>
                  </a:rPr>
                  <a:t> </a:t>
                </a:r>
              </a:p>
            </p:txBody>
          </p:sp>
        </mc:Fallback>
      </mc:AlternateContent>
    </p:spTree>
    <p:extLst>
      <p:ext uri="{BB962C8B-B14F-4D97-AF65-F5344CB8AC3E}">
        <p14:creationId xmlns:p14="http://schemas.microsoft.com/office/powerpoint/2010/main" val="47938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7CF49E-5DC8-BBE4-235C-B2E5D6EC3095}"/>
              </a:ext>
            </a:extLst>
          </p:cNvPr>
          <p:cNvSpPr>
            <a:spLocks noGrp="1"/>
          </p:cNvSpPr>
          <p:nvPr>
            <p:ph type="title"/>
          </p:nvPr>
        </p:nvSpPr>
        <p:spPr/>
        <p:txBody>
          <a:bodyPr/>
          <a:lstStyle/>
          <a:p>
            <a:r>
              <a:rPr lang="en-US" altLang="zh-SG" dirty="0"/>
              <a:t>Learning the Model Parameters of VAEs</a:t>
            </a:r>
            <a:endParaRPr lang="zh-SG" altLang="en-US" dirty="0"/>
          </a:p>
        </p:txBody>
      </p:sp>
      <p:pic>
        <p:nvPicPr>
          <p:cNvPr id="5" name="图片 4">
            <a:extLst>
              <a:ext uri="{FF2B5EF4-FFF2-40B4-BE49-F238E27FC236}">
                <a16:creationId xmlns:a16="http://schemas.microsoft.com/office/drawing/2014/main" id="{ADF4C21D-6CDB-E7E3-189F-D26088F1ADAF}"/>
              </a:ext>
            </a:extLst>
          </p:cNvPr>
          <p:cNvPicPr>
            <a:picLocks noChangeAspect="1"/>
          </p:cNvPicPr>
          <p:nvPr/>
        </p:nvPicPr>
        <p:blipFill>
          <a:blip r:embed="rId3"/>
          <a:stretch>
            <a:fillRect/>
          </a:stretch>
        </p:blipFill>
        <p:spPr>
          <a:xfrm>
            <a:off x="2154034" y="1553854"/>
            <a:ext cx="7883932" cy="4624468"/>
          </a:xfrm>
          <a:prstGeom prst="rect">
            <a:avLst/>
          </a:prstGeom>
        </p:spPr>
      </p:pic>
      <p:pic>
        <p:nvPicPr>
          <p:cNvPr id="7" name="图片 6">
            <a:extLst>
              <a:ext uri="{FF2B5EF4-FFF2-40B4-BE49-F238E27FC236}">
                <a16:creationId xmlns:a16="http://schemas.microsoft.com/office/drawing/2014/main" id="{7FE96B35-632D-CB42-7DE2-B4E50F24D1C3}"/>
              </a:ext>
            </a:extLst>
          </p:cNvPr>
          <p:cNvPicPr>
            <a:picLocks noChangeAspect="1"/>
          </p:cNvPicPr>
          <p:nvPr/>
        </p:nvPicPr>
        <p:blipFill>
          <a:blip r:embed="rId4"/>
          <a:stretch>
            <a:fillRect/>
          </a:stretch>
        </p:blipFill>
        <p:spPr>
          <a:xfrm>
            <a:off x="2154034" y="1553854"/>
            <a:ext cx="7883932" cy="4624468"/>
          </a:xfrm>
          <a:prstGeom prst="rect">
            <a:avLst/>
          </a:prstGeom>
        </p:spPr>
      </p:pic>
    </p:spTree>
    <p:extLst>
      <p:ext uri="{BB962C8B-B14F-4D97-AF65-F5344CB8AC3E}">
        <p14:creationId xmlns:p14="http://schemas.microsoft.com/office/powerpoint/2010/main" val="293380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A199E0-5F8E-4B40-94CF-131400603C10}"/>
              </a:ext>
            </a:extLst>
          </p:cNvPr>
          <p:cNvSpPr>
            <a:spLocks noGrp="1"/>
          </p:cNvSpPr>
          <p:nvPr>
            <p:ph type="title"/>
          </p:nvPr>
        </p:nvSpPr>
        <p:spPr/>
        <p:txBody>
          <a:bodyPr/>
          <a:lstStyle/>
          <a:p>
            <a:r>
              <a:rPr lang="en-US" altLang="zh-CN" dirty="0"/>
              <a:t>Training a VAE: Step-by-Step</a:t>
            </a:r>
            <a:endParaRPr lang="zh-SG"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986FEC0-FC24-8BB5-559D-7D79B3234E30}"/>
                  </a:ext>
                </a:extLst>
              </p:cNvPr>
              <p:cNvSpPr>
                <a:spLocks noGrp="1"/>
              </p:cNvSpPr>
              <p:nvPr>
                <p:ph idx="1"/>
              </p:nvPr>
            </p:nvSpPr>
            <p:spPr/>
            <p:txBody>
              <a:bodyPr/>
              <a:lstStyle/>
              <a:p>
                <a:r>
                  <a:rPr lang="en-US" altLang="zh-SG" dirty="0"/>
                  <a:t>Sample one or more </a:t>
                </a:r>
                <a14:m>
                  <m:oMath xmlns:m="http://schemas.openxmlformats.org/officeDocument/2006/math">
                    <m:r>
                      <m:rPr>
                        <m:sty m:val="p"/>
                      </m:rPr>
                      <a:rPr lang="en-US" altLang="zh-SG" b="0" i="0" smtClean="0">
                        <a:latin typeface="Cambria Math" panose="02040503050406030204" pitchFamily="18" charset="0"/>
                      </a:rPr>
                      <m:t>x</m:t>
                    </m:r>
                    <m:r>
                      <a:rPr lang="en-US" altLang="zh-SG" b="0" i="1" smtClean="0">
                        <a:latin typeface="Cambria Math" panose="02040503050406030204" pitchFamily="18" charset="0"/>
                      </a:rPr>
                      <m:t>~</m:t>
                    </m:r>
                    <m:sSubSup>
                      <m:sSubSupPr>
                        <m:ctrlPr>
                          <a:rPr lang="en-US" altLang="zh-SG" b="0" i="1" smtClean="0">
                            <a:latin typeface="Cambria Math" panose="02040503050406030204" pitchFamily="18" charset="0"/>
                          </a:rPr>
                        </m:ctrlPr>
                      </m:sSubSupPr>
                      <m:e>
                        <m:d>
                          <m:dPr>
                            <m:begChr m:val="{"/>
                            <m:endChr m:val="}"/>
                            <m:ctrlPr>
                              <a:rPr lang="en-US" altLang="zh-SG" b="0" i="1" smtClean="0">
                                <a:latin typeface="Cambria Math" panose="02040503050406030204" pitchFamily="18" charset="0"/>
                              </a:rPr>
                            </m:ctrlPr>
                          </m:dPr>
                          <m:e>
                            <m:sSup>
                              <m:sSupPr>
                                <m:ctrlPr>
                                  <a:rPr lang="en-US" altLang="zh-SG" b="0" i="1" smtClean="0">
                                    <a:latin typeface="Cambria Math" panose="02040503050406030204" pitchFamily="18" charset="0"/>
                                  </a:rPr>
                                </m:ctrlPr>
                              </m:sSupPr>
                              <m:e>
                                <m:r>
                                  <m:rPr>
                                    <m:sty m:val="p"/>
                                  </m:rPr>
                                  <a:rPr lang="en-US" altLang="zh-SG" b="0" i="0" smtClean="0">
                                    <a:latin typeface="Cambria Math" panose="02040503050406030204" pitchFamily="18" charset="0"/>
                                  </a:rPr>
                                  <m:t>x</m:t>
                                </m:r>
                              </m:e>
                              <m:sup>
                                <m:r>
                                  <a:rPr lang="en-US" altLang="zh-SG" b="0" i="1" smtClean="0">
                                    <a:latin typeface="Cambria Math" panose="02040503050406030204" pitchFamily="18" charset="0"/>
                                  </a:rPr>
                                  <m:t>(</m:t>
                                </m:r>
                                <m:r>
                                  <a:rPr lang="en-US" altLang="zh-SG" b="0" i="1" smtClean="0">
                                    <a:latin typeface="Cambria Math" panose="02040503050406030204" pitchFamily="18" charset="0"/>
                                  </a:rPr>
                                  <m:t>𝑖</m:t>
                                </m:r>
                                <m:r>
                                  <a:rPr lang="en-US" altLang="zh-SG" b="0" i="1" smtClean="0">
                                    <a:latin typeface="Cambria Math" panose="02040503050406030204" pitchFamily="18" charset="0"/>
                                  </a:rPr>
                                  <m:t>)</m:t>
                                </m:r>
                              </m:sup>
                            </m:sSup>
                          </m:e>
                        </m:d>
                      </m:e>
                      <m:sub>
                        <m:r>
                          <a:rPr lang="en-US" altLang="zh-SG" b="0" i="1" smtClean="0">
                            <a:latin typeface="Cambria Math" panose="02040503050406030204" pitchFamily="18" charset="0"/>
                          </a:rPr>
                          <m:t>𝑖</m:t>
                        </m:r>
                        <m:r>
                          <a:rPr lang="en-US" altLang="zh-SG" b="0" i="1" smtClean="0">
                            <a:latin typeface="Cambria Math" panose="02040503050406030204" pitchFamily="18" charset="0"/>
                          </a:rPr>
                          <m:t>=1</m:t>
                        </m:r>
                      </m:sub>
                      <m:sup>
                        <m:r>
                          <a:rPr lang="en-US" altLang="zh-SG" b="0" i="1" smtClean="0">
                            <a:latin typeface="Cambria Math" panose="02040503050406030204" pitchFamily="18" charset="0"/>
                          </a:rPr>
                          <m:t>𝑁</m:t>
                        </m:r>
                      </m:sup>
                    </m:sSubSup>
                  </m:oMath>
                </a14:m>
                <a:r>
                  <a:rPr lang="en-US" altLang="zh-SG" dirty="0"/>
                  <a:t>;</a:t>
                </a:r>
              </a:p>
              <a:p>
                <a:r>
                  <a:rPr lang="en-US" altLang="zh-SG" dirty="0"/>
                  <a:t>Encode the data with a forward pass through </a:t>
                </a:r>
                <a14:m>
                  <m:oMath xmlns:m="http://schemas.openxmlformats.org/officeDocument/2006/math">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𝑓</m:t>
                        </m:r>
                      </m:e>
                      <m:sub>
                        <m:r>
                          <a:rPr lang="en-US" altLang="zh-SG" b="0" i="1" smtClean="0">
                            <a:latin typeface="Cambria Math" panose="02040503050406030204" pitchFamily="18" charset="0"/>
                          </a:rPr>
                          <m:t>𝜓</m:t>
                        </m:r>
                      </m:sub>
                    </m:sSub>
                  </m:oMath>
                </a14:m>
                <a:r>
                  <a:rPr lang="en-US" altLang="zh-SG" dirty="0"/>
                  <a:t>;</a:t>
                </a:r>
              </a:p>
              <a:p>
                <a:r>
                  <a:rPr lang="en-US" altLang="zh-SG" dirty="0"/>
                  <a:t>For each datapoint, create one or more noisy latent codes using the distribution parameterized by the encoder;</a:t>
                </a:r>
              </a:p>
              <a:p>
                <a:r>
                  <a:rPr lang="en-US" altLang="zh-SG" dirty="0"/>
                  <a:t>Decode the data by passing the noisy latent codes through </a:t>
                </a:r>
                <a14:m>
                  <m:oMath xmlns:m="http://schemas.openxmlformats.org/officeDocument/2006/math">
                    <m:sSub>
                      <m:sSubPr>
                        <m:ctrlPr>
                          <a:rPr lang="en-US" altLang="zh-SG" b="0" i="1" smtClean="0">
                            <a:latin typeface="Cambria Math" panose="02040503050406030204" pitchFamily="18" charset="0"/>
                          </a:rPr>
                        </m:ctrlPr>
                      </m:sSubPr>
                      <m:e>
                        <m:r>
                          <a:rPr lang="en-US" altLang="zh-SG" b="0" i="1" smtClean="0">
                            <a:latin typeface="Cambria Math" panose="02040503050406030204" pitchFamily="18" charset="0"/>
                          </a:rPr>
                          <m:t>𝑔</m:t>
                        </m:r>
                      </m:e>
                      <m:sub>
                        <m:r>
                          <a:rPr lang="en-US" altLang="zh-SG" b="0" i="1" smtClean="0">
                            <a:latin typeface="Cambria Math" panose="02040503050406030204" pitchFamily="18" charset="0"/>
                          </a:rPr>
                          <m:t>𝜃</m:t>
                        </m:r>
                      </m:sub>
                    </m:sSub>
                  </m:oMath>
                </a14:m>
                <a:r>
                  <a:rPr lang="en-US" altLang="zh-SG" dirty="0"/>
                  <a:t>;</a:t>
                </a:r>
              </a:p>
              <a:p>
                <a:r>
                  <a:rPr lang="en-US" altLang="zh-SG" dirty="0"/>
                  <a:t>Compute the losses and backprop to update </a:t>
                </a:r>
                <a14:m>
                  <m:oMath xmlns:m="http://schemas.openxmlformats.org/officeDocument/2006/math">
                    <m:r>
                      <a:rPr lang="en-US" altLang="zh-SG" b="0" i="1" smtClean="0">
                        <a:latin typeface="Cambria Math" panose="02040503050406030204" pitchFamily="18" charset="0"/>
                      </a:rPr>
                      <m:t>𝜃</m:t>
                    </m:r>
                  </m:oMath>
                </a14:m>
                <a:r>
                  <a:rPr lang="zh-SG" altLang="en-US" dirty="0"/>
                  <a:t> </a:t>
                </a:r>
                <a:r>
                  <a:rPr lang="en-US" altLang="zh-SG" dirty="0"/>
                  <a:t>and </a:t>
                </a:r>
                <a14:m>
                  <m:oMath xmlns:m="http://schemas.openxmlformats.org/officeDocument/2006/math">
                    <m:r>
                      <a:rPr lang="en-US" altLang="zh-SG" b="0" i="1" smtClean="0">
                        <a:latin typeface="Cambria Math" panose="02040503050406030204" pitchFamily="18" charset="0"/>
                      </a:rPr>
                      <m:t>𝜓</m:t>
                    </m:r>
                  </m:oMath>
                </a14:m>
                <a:r>
                  <a:rPr lang="en-US" altLang="zh-SG" dirty="0"/>
                  <a:t>.</a:t>
                </a:r>
                <a:endParaRPr lang="zh-SG" altLang="en-US" dirty="0"/>
              </a:p>
            </p:txBody>
          </p:sp>
        </mc:Choice>
        <mc:Fallback xmlns="">
          <p:sp>
            <p:nvSpPr>
              <p:cNvPr id="3" name="内容占位符 2">
                <a:extLst>
                  <a:ext uri="{FF2B5EF4-FFF2-40B4-BE49-F238E27FC236}">
                    <a16:creationId xmlns:a16="http://schemas.microsoft.com/office/drawing/2014/main" id="{7986FEC0-FC24-8BB5-559D-7D79B3234E3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SG" altLang="en-US">
                    <a:noFill/>
                  </a:rPr>
                  <a:t> </a:t>
                </a:r>
              </a:p>
            </p:txBody>
          </p:sp>
        </mc:Fallback>
      </mc:AlternateContent>
    </p:spTree>
    <p:extLst>
      <p:ext uri="{BB962C8B-B14F-4D97-AF65-F5344CB8AC3E}">
        <p14:creationId xmlns:p14="http://schemas.microsoft.com/office/powerpoint/2010/main" val="1190369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6DB49-B247-8445-25EE-05692819A71A}"/>
              </a:ext>
            </a:extLst>
          </p:cNvPr>
          <p:cNvSpPr>
            <a:spLocks noGrp="1"/>
          </p:cNvSpPr>
          <p:nvPr>
            <p:ph type="title"/>
          </p:nvPr>
        </p:nvSpPr>
        <p:spPr>
          <a:xfrm>
            <a:off x="838200" y="627062"/>
            <a:ext cx="10515600" cy="801690"/>
          </a:xfrm>
        </p:spPr>
        <p:txBody>
          <a:bodyPr/>
          <a:lstStyle/>
          <a:p>
            <a:r>
              <a:rPr lang="en-US" altLang="zh-SG"/>
              <a:t>An Example Generative Model: DALL-E-2</a:t>
            </a:r>
            <a:endParaRPr lang="zh-SG" altLang="en-US"/>
          </a:p>
        </p:txBody>
      </p:sp>
      <p:sp>
        <p:nvSpPr>
          <p:cNvPr id="3" name="Content Placeholder 2">
            <a:extLst>
              <a:ext uri="{FF2B5EF4-FFF2-40B4-BE49-F238E27FC236}">
                <a16:creationId xmlns:a16="http://schemas.microsoft.com/office/drawing/2014/main" id="{AAC7FA45-FD18-986B-9D0A-2B2371C20954}"/>
              </a:ext>
            </a:extLst>
          </p:cNvPr>
          <p:cNvSpPr>
            <a:spLocks noGrp="1"/>
          </p:cNvSpPr>
          <p:nvPr>
            <p:ph idx="1"/>
          </p:nvPr>
        </p:nvSpPr>
        <p:spPr>
          <a:xfrm>
            <a:off x="838200" y="1428752"/>
            <a:ext cx="10515600" cy="639040"/>
          </a:xfrm>
        </p:spPr>
        <p:txBody>
          <a:bodyPr/>
          <a:lstStyle/>
          <a:p>
            <a:r>
              <a:rPr lang="en-US" altLang="zh-SG"/>
              <a:t>A photo of a group of robots building the Stata Center</a:t>
            </a:r>
            <a:endParaRPr lang="zh-SG" altLang="en-US"/>
          </a:p>
        </p:txBody>
      </p:sp>
      <p:pic>
        <p:nvPicPr>
          <p:cNvPr id="8" name="Picture 7">
            <a:extLst>
              <a:ext uri="{FF2B5EF4-FFF2-40B4-BE49-F238E27FC236}">
                <a16:creationId xmlns:a16="http://schemas.microsoft.com/office/drawing/2014/main" id="{92652A35-F6F0-62C6-E351-835A8C17FDC8}"/>
              </a:ext>
            </a:extLst>
          </p:cNvPr>
          <p:cNvPicPr>
            <a:picLocks noChangeAspect="1"/>
          </p:cNvPicPr>
          <p:nvPr/>
        </p:nvPicPr>
        <p:blipFill>
          <a:blip r:embed="rId2"/>
          <a:stretch>
            <a:fillRect/>
          </a:stretch>
        </p:blipFill>
        <p:spPr>
          <a:xfrm>
            <a:off x="1667199" y="2067792"/>
            <a:ext cx="8857602" cy="4488870"/>
          </a:xfrm>
          <a:prstGeom prst="rect">
            <a:avLst/>
          </a:prstGeom>
        </p:spPr>
      </p:pic>
    </p:spTree>
    <p:extLst>
      <p:ext uri="{BB962C8B-B14F-4D97-AF65-F5344CB8AC3E}">
        <p14:creationId xmlns:p14="http://schemas.microsoft.com/office/powerpoint/2010/main" val="3988016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634A-1557-D870-D2DA-144F7F2A4893}"/>
              </a:ext>
            </a:extLst>
          </p:cNvPr>
          <p:cNvSpPr>
            <a:spLocks noGrp="1"/>
          </p:cNvSpPr>
          <p:nvPr>
            <p:ph type="title"/>
          </p:nvPr>
        </p:nvSpPr>
        <p:spPr/>
        <p:txBody>
          <a:bodyPr/>
          <a:lstStyle/>
          <a:p>
            <a:r>
              <a:rPr lang="en-US" altLang="zh-SG"/>
              <a:t>Generative Models in Real-World Applications</a:t>
            </a:r>
            <a:endParaRPr lang="zh-SG" altLang="en-US"/>
          </a:p>
        </p:txBody>
      </p:sp>
      <p:sp>
        <p:nvSpPr>
          <p:cNvPr id="3" name="Content Placeholder 2">
            <a:extLst>
              <a:ext uri="{FF2B5EF4-FFF2-40B4-BE49-F238E27FC236}">
                <a16:creationId xmlns:a16="http://schemas.microsoft.com/office/drawing/2014/main" id="{AD38E675-1645-5FC6-1ACA-B6D37631AE61}"/>
              </a:ext>
            </a:extLst>
          </p:cNvPr>
          <p:cNvSpPr>
            <a:spLocks noGrp="1"/>
          </p:cNvSpPr>
          <p:nvPr>
            <p:ph idx="1"/>
          </p:nvPr>
        </p:nvSpPr>
        <p:spPr>
          <a:xfrm>
            <a:off x="838200" y="1543051"/>
            <a:ext cx="10515600" cy="1030288"/>
          </a:xfrm>
        </p:spPr>
        <p:txBody>
          <a:bodyPr/>
          <a:lstStyle/>
          <a:p>
            <a:r>
              <a:rPr lang="en-US" altLang="zh-SG" err="1"/>
              <a:t>DiffDock</a:t>
            </a:r>
            <a:r>
              <a:rPr lang="en-US" altLang="zh-SG"/>
              <a:t>, method for molecular docking (predicting the binding structure of a small molecule ligand to a protein drug design):</a:t>
            </a:r>
            <a:endParaRPr lang="zh-SG" altLang="en-US"/>
          </a:p>
        </p:txBody>
      </p:sp>
      <p:pic>
        <p:nvPicPr>
          <p:cNvPr id="2050" name="Picture 2" descr="Alt Text">
            <a:extLst>
              <a:ext uri="{FF2B5EF4-FFF2-40B4-BE49-F238E27FC236}">
                <a16:creationId xmlns:a16="http://schemas.microsoft.com/office/drawing/2014/main" id="{8AB64B11-38A1-1CB0-B946-C2CCF98FA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699073"/>
            <a:ext cx="10363200" cy="3390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953160"/>
      </p:ext>
    </p:extLst>
  </p:cSld>
  <p:clrMapOvr>
    <a:masterClrMapping/>
  </p:clrMapOvr>
</p:sld>
</file>

<file path=ppt/theme/theme1.xml><?xml version="1.0" encoding="utf-8"?>
<a:theme xmlns:a="http://schemas.openxmlformats.org/drawingml/2006/main" name="N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89C4FF"/>
        </a:solidFill>
        <a:ln>
          <a:solidFill>
            <a:srgbClr val="004282"/>
          </a:solidFill>
        </a:ln>
      </a:spPr>
      <a:bodyPr rtlCol="0" anchor="ctr"/>
      <a:lstStyle>
        <a:defPPr algn="ctr">
          <a:defRPr sz="2000" dirty="0" smtClean="0">
            <a:solidFill>
              <a:srgbClr val="004282"/>
            </a:solidFill>
            <a:latin typeface="Arial" panose="020B0604020202020204" pitchFamily="34" charset="0"/>
            <a:cs typeface="Arial" panose="020B0604020202020204" pitchFamily="34"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anchor="ctr" anchorCtr="0">
        <a:noAutofit/>
      </a:bodyPr>
      <a:lstStyle>
        <a:defPPr algn="l">
          <a:defRPr kumimoji="0" sz="2800" b="0" i="0" u="none" strike="noStrike" kern="1200" cap="none" spc="0" normalizeH="0" baseline="0" noProof="0" dirty="0">
            <a:ln>
              <a:noFill/>
            </a:ln>
            <a:solidFill>
              <a:srgbClr val="004282"/>
            </a:solidFill>
            <a:effectLst/>
            <a:uLnTx/>
            <a:uFillTx/>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NUS" id="{36A9BB50-2C33-4189-9E1A-65F2F18AB697}" vid="{8EA660E6-A9D3-441F-9718-A8024C1E0219}"/>
    </a:ext>
  </a:extLst>
</a:theme>
</file>

<file path=ppt/theme/theme2.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NUS</Template>
  <TotalTime>21532</TotalTime>
  <Words>5353</Words>
  <Application>Microsoft Office PowerPoint</Application>
  <PresentationFormat>Widescreen</PresentationFormat>
  <Paragraphs>411</Paragraphs>
  <Slides>75</Slides>
  <Notes>30</Notes>
  <HiddenSlides>0</HiddenSlides>
  <MMClips>4</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75</vt:i4>
      </vt:variant>
    </vt:vector>
  </HeadingPairs>
  <TitlesOfParts>
    <vt:vector size="95" baseType="lpstr">
      <vt:lpstr>-apple-system</vt:lpstr>
      <vt:lpstr>CMBX10</vt:lpstr>
      <vt:lpstr>CMBX7</vt:lpstr>
      <vt:lpstr>CMMI7</vt:lpstr>
      <vt:lpstr>CMR10</vt:lpstr>
      <vt:lpstr>CMSY10</vt:lpstr>
      <vt:lpstr>NimbusRomNo9L-Medi</vt:lpstr>
      <vt:lpstr>NimbusRomNo9L-Regu</vt:lpstr>
      <vt:lpstr>NimbusRomNo9L-ReguItal</vt:lpstr>
      <vt:lpstr>StandardSymL</vt:lpstr>
      <vt:lpstr>Arial</vt:lpstr>
      <vt:lpstr>Calibri</vt:lpstr>
      <vt:lpstr>Cambria Math</vt:lpstr>
      <vt:lpstr>Wingdings</vt:lpstr>
      <vt:lpstr>NUS</vt:lpstr>
      <vt:lpstr>4_Office Theme</vt:lpstr>
      <vt:lpstr>3_Office Theme</vt:lpstr>
      <vt:lpstr>5_Office Theme</vt:lpstr>
      <vt:lpstr>7_Office Theme</vt:lpstr>
      <vt:lpstr>13_Office Theme</vt:lpstr>
      <vt:lpstr>CEG5304 / EE6934 (PT2)</vt:lpstr>
      <vt:lpstr>Once Again Welcome to CEG5304/EE6934!</vt:lpstr>
      <vt:lpstr>Background of Myself and Course</vt:lpstr>
      <vt:lpstr>Assessment and Grading</vt:lpstr>
      <vt:lpstr>Assessment and Grading</vt:lpstr>
      <vt:lpstr>Generative Models: The Basic</vt:lpstr>
      <vt:lpstr>First – What is a Generative Model?</vt:lpstr>
      <vt:lpstr>An Example Generative Model: DALL-E-2</vt:lpstr>
      <vt:lpstr>Generative Models in Real-World Applications</vt:lpstr>
      <vt:lpstr>A Simple Generative Model</vt:lpstr>
      <vt:lpstr>A Simple Generative Model</vt:lpstr>
      <vt:lpstr>Unconditional Generative Models</vt:lpstr>
      <vt:lpstr>Learning Generative Models: in General</vt:lpstr>
      <vt:lpstr>Learning Generative Models: in General</vt:lpstr>
      <vt:lpstr>Learning Data Generators: The Approaches</vt:lpstr>
      <vt:lpstr>Learning Generative Models via Density Models</vt:lpstr>
      <vt:lpstr>Learning Generative Models via Density Models</vt:lpstr>
      <vt:lpstr>Learning Generative Models via Density Models</vt:lpstr>
      <vt:lpstr>Generative Modelling via Energy-Based Models</vt:lpstr>
      <vt:lpstr>Learning the Parameters of Energy-Based Models</vt:lpstr>
      <vt:lpstr>Learning the Parameters of EBMs</vt:lpstr>
      <vt:lpstr>Learning the Parameters of EBMs</vt:lpstr>
      <vt:lpstr>Learning the Parameters of EBMs: the Derivation</vt:lpstr>
      <vt:lpstr>Learning the Parameters of EBMs: the Derivation</vt:lpstr>
      <vt:lpstr>Comparing Different Kinds of Generative Models</vt:lpstr>
      <vt:lpstr>Generative Models:  Useful Density Models</vt:lpstr>
      <vt:lpstr>Useful Density Models: Gaussian Density Models</vt:lpstr>
      <vt:lpstr>Useful Density Models: Gaussian Density Models</vt:lpstr>
      <vt:lpstr>Going Further: the Autoregressive Density Models</vt:lpstr>
      <vt:lpstr>Autoregressive Models: for Sentence Generation</vt:lpstr>
      <vt:lpstr>Autoregressive Models: for Sentence Generation</vt:lpstr>
      <vt:lpstr>Autoregressive Models: for Sentence Generation</vt:lpstr>
      <vt:lpstr>Autoregressive Models: Image Generation</vt:lpstr>
      <vt:lpstr>Training Autoregressive Models for Img Generation</vt:lpstr>
      <vt:lpstr>Limitations and Takeaways of Autoregressive Models</vt:lpstr>
      <vt:lpstr>Generative Models with Latent Variables</vt:lpstr>
      <vt:lpstr>Diffusion Models: Generating with Noise</vt:lpstr>
      <vt:lpstr>Diffusion Models: Generating with Noise</vt:lpstr>
      <vt:lpstr>Diffusion Process and Autoregressive Sequence</vt:lpstr>
      <vt:lpstr>Diffusion Process: Formulation with Gaussian</vt:lpstr>
      <vt:lpstr>Diffusion Process: the Property</vt:lpstr>
      <vt:lpstr>Reverse Diffusion Process</vt:lpstr>
      <vt:lpstr>Training the Diffusion Model (in Brief)</vt:lpstr>
      <vt:lpstr>Training the Diffusion Model (in Brief)</vt:lpstr>
      <vt:lpstr>The Gaussian Diffusion Model</vt:lpstr>
      <vt:lpstr>Training the Diffusion Model: Summary</vt:lpstr>
      <vt:lpstr>Images/Text Generated from Diffusion-based Models</vt:lpstr>
      <vt:lpstr>Images/Text Generated from Diffusion-based Models</vt:lpstr>
      <vt:lpstr>Images/Text Generated from Diffusion-based Models (Failures)</vt:lpstr>
      <vt:lpstr>Images/Text Generated from Diffusion-based Models (Failures)</vt:lpstr>
      <vt:lpstr>Generating Outputs: Faster?</vt:lpstr>
      <vt:lpstr>Generative Adversarial Network (GAN): a Prior SOTA</vt:lpstr>
      <vt:lpstr>Building the GANs</vt:lpstr>
      <vt:lpstr>The Training Objectives</vt:lpstr>
      <vt:lpstr>The Training Objective</vt:lpstr>
      <vt:lpstr>The Training Objective</vt:lpstr>
      <vt:lpstr>Generative Models and Representation Learning</vt:lpstr>
      <vt:lpstr>Generative Modelling v.s. Representation Learning</vt:lpstr>
      <vt:lpstr>How does Generative Modelling Effect Distribution?</vt:lpstr>
      <vt:lpstr>Properties of Generative Modelling</vt:lpstr>
      <vt:lpstr>Generative Modelling v.s. Representation Learning</vt:lpstr>
      <vt:lpstr>Generative Modelling with Autoencoder (AE)</vt:lpstr>
      <vt:lpstr>Adapting Autoencoder (AE) for Generative Modelling</vt:lpstr>
      <vt:lpstr>Adapting Autoencoder (AE) for Generative Modelling</vt:lpstr>
      <vt:lpstr>Adapting Autoencoder (AE) for Generative Modelling</vt:lpstr>
      <vt:lpstr>Adapting Autoencoder (AE) for Generative Modelling</vt:lpstr>
      <vt:lpstr>Learning the Model Parameters of VAEs</vt:lpstr>
      <vt:lpstr>Learning the Model Parameters of VAEs</vt:lpstr>
      <vt:lpstr>Learning the Model Parameters of VAEs</vt:lpstr>
      <vt:lpstr>Learning the Model Parameters of VAEs</vt:lpstr>
      <vt:lpstr>Learning the Model Parameters of VAEs</vt:lpstr>
      <vt:lpstr>Learning the Model Parameters of VAEs</vt:lpstr>
      <vt:lpstr>Learning the Model Parameters of VAEs</vt:lpstr>
      <vt:lpstr>Learning the Model Parameters of VAEs</vt:lpstr>
      <vt:lpstr>Training a VAE: Step-by-Step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EE4212 Computer Vision</dc:title>
  <dc:creator>Yuecong Xu</dc:creator>
  <cp:lastModifiedBy>Xu Yuecong</cp:lastModifiedBy>
  <cp:revision>197</cp:revision>
  <dcterms:created xsi:type="dcterms:W3CDTF">2023-12-26T03:08:59Z</dcterms:created>
  <dcterms:modified xsi:type="dcterms:W3CDTF">2024-03-06T07:48:35Z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NUS:5\4_Office Theme:5\3_Office Theme:5\5_Office Theme:5\7_Office Theme:5\13_Office Theme:5</vt:lpwstr>
  </property>
  <property fmtid="{D5CDD505-2E9C-101B-9397-08002B2CF9AE}" pid="3" name="ClassificationContentMarkingFooterText">
    <vt:lpwstr>## NUS Restricted ##</vt:lpwstr>
  </property>
  <property fmtid="{D5CDD505-2E9C-101B-9397-08002B2CF9AE}" pid="4" name="MSIP_Label_4e045e4e-d60e-4c86-8512-0f70a0407fd6_Enabled">
    <vt:lpwstr>true</vt:lpwstr>
  </property>
  <property fmtid="{D5CDD505-2E9C-101B-9397-08002B2CF9AE}" pid="5" name="MSIP_Label_4e045e4e-d60e-4c86-8512-0f70a0407fd6_SetDate">
    <vt:lpwstr>2024-03-05T06:12:09Z</vt:lpwstr>
  </property>
  <property fmtid="{D5CDD505-2E9C-101B-9397-08002B2CF9AE}" pid="6" name="MSIP_Label_4e045e4e-d60e-4c86-8512-0f70a0407fd6_Method">
    <vt:lpwstr>Privileged</vt:lpwstr>
  </property>
  <property fmtid="{D5CDD505-2E9C-101B-9397-08002B2CF9AE}" pid="7" name="MSIP_Label_4e045e4e-d60e-4c86-8512-0f70a0407fd6_Name">
    <vt:lpwstr>Unclassified</vt:lpwstr>
  </property>
  <property fmtid="{D5CDD505-2E9C-101B-9397-08002B2CF9AE}" pid="8" name="MSIP_Label_4e045e4e-d60e-4c86-8512-0f70a0407fd6_SiteId">
    <vt:lpwstr>5ba5ef5e-3109-4e77-85bd-cfeb0d347e82</vt:lpwstr>
  </property>
  <property fmtid="{D5CDD505-2E9C-101B-9397-08002B2CF9AE}" pid="9" name="MSIP_Label_4e045e4e-d60e-4c86-8512-0f70a0407fd6_ActionId">
    <vt:lpwstr>cfb977c5-82e2-46ba-9576-231ebfe3a711</vt:lpwstr>
  </property>
  <property fmtid="{D5CDD505-2E9C-101B-9397-08002B2CF9AE}" pid="10" name="MSIP_Label_4e045e4e-d60e-4c86-8512-0f70a0407fd6_ContentBits">
    <vt:lpwstr>0</vt:lpwstr>
  </property>
</Properties>
</file>